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notesMasterIdLst>
    <p:notesMasterId r:id="rId13"/>
  </p:notesMasterIdLst>
  <p:sldIdLst>
    <p:sldId id="401" r:id="rId2"/>
    <p:sldId id="291" r:id="rId3"/>
    <p:sldId id="402" r:id="rId4"/>
    <p:sldId id="391" r:id="rId5"/>
    <p:sldId id="392" r:id="rId6"/>
    <p:sldId id="398" r:id="rId7"/>
    <p:sldId id="395" r:id="rId8"/>
    <p:sldId id="399" r:id="rId9"/>
    <p:sldId id="396" r:id="rId10"/>
    <p:sldId id="403" r:id="rId11"/>
    <p:sldId id="261"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DF1"/>
    <a:srgbClr val="FF2F9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E2051B-4AA2-4CE1-826C-821BD8227A98}" v="2" dt="2021-06-16T20:55:23.0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4"/>
    <p:restoredTop sz="91396"/>
  </p:normalViewPr>
  <p:slideViewPr>
    <p:cSldViewPr snapToGrid="0" snapToObjects="1">
      <p:cViewPr varScale="1">
        <p:scale>
          <a:sx n="117" d="100"/>
          <a:sy n="117" d="100"/>
        </p:scale>
        <p:origin x="2040"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21" Type="http://schemas.microsoft.com/office/2016/11/relationships/changesInfo" Target="changesInfos/changesInfo1.xml"/><Relationship Id="rId22"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ndsay Young" clId="Web-{FC0C23B9-E40B-4602-B9E0-1E7AF7595050}"/>
    <pc:docChg chg="modSld">
      <pc:chgData name="Lindsay Young" userId="" providerId="" clId="Web-{FC0C23B9-E40B-4602-B9E0-1E7AF7595050}" dt="2021-05-13T06:22:04.832" v="1" actId="1076"/>
      <pc:docMkLst>
        <pc:docMk/>
      </pc:docMkLst>
      <pc:sldChg chg="modSp">
        <pc:chgData name="Lindsay Young" userId="" providerId="" clId="Web-{FC0C23B9-E40B-4602-B9E0-1E7AF7595050}" dt="2021-05-13T06:22:04.832" v="1" actId="1076"/>
        <pc:sldMkLst>
          <pc:docMk/>
          <pc:sldMk cId="398351120" sldId="394"/>
        </pc:sldMkLst>
        <pc:picChg chg="mod">
          <ac:chgData name="Lindsay Young" userId="" providerId="" clId="Web-{FC0C23B9-E40B-4602-B9E0-1E7AF7595050}" dt="2021-05-13T06:22:04.832" v="1" actId="1076"/>
          <ac:picMkLst>
            <pc:docMk/>
            <pc:sldMk cId="398351120" sldId="394"/>
            <ac:picMk id="4" creationId="{00000000-0000-0000-0000-000000000000}"/>
          </ac:picMkLst>
        </pc:picChg>
      </pc:sldChg>
    </pc:docChg>
  </pc:docChgLst>
  <pc:docChgLst>
    <pc:chgData name="Lindsay Young" clId="Web-{284996EA-2025-477D-96C7-1CBA8A6C0FBE}"/>
    <pc:docChg chg="modSld">
      <pc:chgData name="Lindsay Young" userId="" providerId="" clId="Web-{284996EA-2025-477D-96C7-1CBA8A6C0FBE}" dt="2021-05-13T06:46:18.612" v="1"/>
      <pc:docMkLst>
        <pc:docMk/>
      </pc:docMkLst>
      <pc:sldChg chg="modNotes">
        <pc:chgData name="Lindsay Young" userId="" providerId="" clId="Web-{284996EA-2025-477D-96C7-1CBA8A6C0FBE}" dt="2021-05-13T06:46:18.612" v="1"/>
        <pc:sldMkLst>
          <pc:docMk/>
          <pc:sldMk cId="847668829" sldId="399"/>
        </pc:sldMkLst>
      </pc:sldChg>
    </pc:docChg>
  </pc:docChgLst>
  <pc:docChgLst>
    <pc:chgData name="alan w" userId="9a582faea0c79294" providerId="LiveId" clId="{FCE2051B-4AA2-4CE1-826C-821BD8227A98}"/>
    <pc:docChg chg="custSel addSld modSld modMainMaster">
      <pc:chgData name="alan w" userId="9a582faea0c79294" providerId="LiveId" clId="{FCE2051B-4AA2-4CE1-826C-821BD8227A98}" dt="2021-06-16T21:06:54.253" v="325" actId="6549"/>
      <pc:docMkLst>
        <pc:docMk/>
      </pc:docMkLst>
      <pc:sldChg chg="add">
        <pc:chgData name="alan w" userId="9a582faea0c79294" providerId="LiveId" clId="{FCE2051B-4AA2-4CE1-826C-821BD8227A98}" dt="2021-06-16T20:54:56.111" v="0"/>
        <pc:sldMkLst>
          <pc:docMk/>
          <pc:sldMk cId="1495760276" sldId="261"/>
        </pc:sldMkLst>
      </pc:sldChg>
      <pc:sldChg chg="modSp mod">
        <pc:chgData name="alan w" userId="9a582faea0c79294" providerId="LiveId" clId="{FCE2051B-4AA2-4CE1-826C-821BD8227A98}" dt="2021-06-16T20:56:55.868" v="44" actId="962"/>
        <pc:sldMkLst>
          <pc:docMk/>
          <pc:sldMk cId="677440125" sldId="392"/>
        </pc:sldMkLst>
        <pc:picChg chg="mod">
          <ac:chgData name="alan w" userId="9a582faea0c79294" providerId="LiveId" clId="{FCE2051B-4AA2-4CE1-826C-821BD8227A98}" dt="2021-06-16T20:56:55.868" v="44" actId="962"/>
          <ac:picMkLst>
            <pc:docMk/>
            <pc:sldMk cId="677440125" sldId="392"/>
            <ac:picMk id="6" creationId="{00000000-0000-0000-0000-000000000000}"/>
          </ac:picMkLst>
        </pc:picChg>
      </pc:sldChg>
      <pc:sldChg chg="modNotesTx">
        <pc:chgData name="alan w" userId="9a582faea0c79294" providerId="LiveId" clId="{FCE2051B-4AA2-4CE1-826C-821BD8227A98}" dt="2021-06-16T21:04:36.986" v="315" actId="33524"/>
        <pc:sldMkLst>
          <pc:docMk/>
          <pc:sldMk cId="1561795143" sldId="393"/>
        </pc:sldMkLst>
      </pc:sldChg>
      <pc:sldChg chg="modSp mod">
        <pc:chgData name="alan w" userId="9a582faea0c79294" providerId="LiveId" clId="{FCE2051B-4AA2-4CE1-826C-821BD8227A98}" dt="2021-06-16T20:58:01.220" v="128" actId="962"/>
        <pc:sldMkLst>
          <pc:docMk/>
          <pc:sldMk cId="398351120" sldId="394"/>
        </pc:sldMkLst>
        <pc:picChg chg="mod">
          <ac:chgData name="alan w" userId="9a582faea0c79294" providerId="LiveId" clId="{FCE2051B-4AA2-4CE1-826C-821BD8227A98}" dt="2021-06-16T20:58:01.220" v="128" actId="962"/>
          <ac:picMkLst>
            <pc:docMk/>
            <pc:sldMk cId="398351120" sldId="394"/>
            <ac:picMk id="4" creationId="{00000000-0000-0000-0000-000000000000}"/>
          </ac:picMkLst>
        </pc:picChg>
      </pc:sldChg>
      <pc:sldChg chg="modSp mod">
        <pc:chgData name="alan w" userId="9a582faea0c79294" providerId="LiveId" clId="{FCE2051B-4AA2-4CE1-826C-821BD8227A98}" dt="2021-06-16T21:00:24.707" v="310" actId="962"/>
        <pc:sldMkLst>
          <pc:docMk/>
          <pc:sldMk cId="1380746141" sldId="395"/>
        </pc:sldMkLst>
        <pc:picChg chg="mod">
          <ac:chgData name="alan w" userId="9a582faea0c79294" providerId="LiveId" clId="{FCE2051B-4AA2-4CE1-826C-821BD8227A98}" dt="2021-06-16T21:00:24.707" v="310" actId="962"/>
          <ac:picMkLst>
            <pc:docMk/>
            <pc:sldMk cId="1380746141" sldId="395"/>
            <ac:picMk id="4" creationId="{00000000-0000-0000-0000-000000000000}"/>
          </ac:picMkLst>
        </pc:picChg>
      </pc:sldChg>
      <pc:sldChg chg="modNotesTx">
        <pc:chgData name="alan w" userId="9a582faea0c79294" providerId="LiveId" clId="{FCE2051B-4AA2-4CE1-826C-821BD8227A98}" dt="2021-06-16T21:05:49.823" v="320" actId="33524"/>
        <pc:sldMkLst>
          <pc:docMk/>
          <pc:sldMk cId="1033552983" sldId="398"/>
        </pc:sldMkLst>
      </pc:sldChg>
      <pc:sldChg chg="modNotesTx">
        <pc:chgData name="alan w" userId="9a582faea0c79294" providerId="LiveId" clId="{FCE2051B-4AA2-4CE1-826C-821BD8227A98}" dt="2021-06-16T21:05:20.375" v="319" actId="6549"/>
        <pc:sldMkLst>
          <pc:docMk/>
          <pc:sldMk cId="847668829" sldId="399"/>
        </pc:sldMkLst>
      </pc:sldChg>
      <pc:sldChg chg="modNotesTx">
        <pc:chgData name="alan w" userId="9a582faea0c79294" providerId="LiveId" clId="{FCE2051B-4AA2-4CE1-826C-821BD8227A98}" dt="2021-06-16T21:06:54.253" v="325" actId="6549"/>
        <pc:sldMkLst>
          <pc:docMk/>
          <pc:sldMk cId="1180276185" sldId="400"/>
        </pc:sldMkLst>
      </pc:sldChg>
      <pc:sldChg chg="modSp mod">
        <pc:chgData name="alan w" userId="9a582faea0c79294" providerId="LiveId" clId="{FCE2051B-4AA2-4CE1-826C-821BD8227A98}" dt="2021-06-16T21:02:32.487" v="314" actId="20577"/>
        <pc:sldMkLst>
          <pc:docMk/>
          <pc:sldMk cId="1599966594" sldId="402"/>
        </pc:sldMkLst>
        <pc:spChg chg="mod">
          <ac:chgData name="alan w" userId="9a582faea0c79294" providerId="LiveId" clId="{FCE2051B-4AA2-4CE1-826C-821BD8227A98}" dt="2021-06-16T21:02:32.487" v="314" actId="20577"/>
          <ac:spMkLst>
            <pc:docMk/>
            <pc:sldMk cId="1599966594" sldId="402"/>
            <ac:spMk id="3" creationId="{00000000-0000-0000-0000-000000000000}"/>
          </ac:spMkLst>
        </pc:spChg>
      </pc:sldChg>
      <pc:sldMasterChg chg="addSp modSp mod">
        <pc:chgData name="alan w" userId="9a582faea0c79294" providerId="LiveId" clId="{FCE2051B-4AA2-4CE1-826C-821BD8227A98}" dt="2021-06-16T20:55:30.274" v="2" actId="1076"/>
        <pc:sldMasterMkLst>
          <pc:docMk/>
          <pc:sldMasterMk cId="80405809" sldId="2147483678"/>
        </pc:sldMasterMkLst>
        <pc:picChg chg="add mod">
          <ac:chgData name="alan w" userId="9a582faea0c79294" providerId="LiveId" clId="{FCE2051B-4AA2-4CE1-826C-821BD8227A98}" dt="2021-06-16T20:55:30.274" v="2" actId="1076"/>
          <ac:picMkLst>
            <pc:docMk/>
            <pc:sldMasterMk cId="80405809" sldId="2147483678"/>
            <ac:picMk id="7" creationId="{E2781A34-DC44-4FF6-AF9E-496FCDAD182B}"/>
          </ac:picMkLst>
        </pc:picChg>
      </pc:sldMasterChg>
    </pc:docChg>
  </pc:docChgLst>
</pc:chgInfo>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2E334CE-7D79-9F4F-AF39-07812634BBCA}" type="datetimeFigureOut">
              <a:rPr lang="en-US" smtClean="0"/>
              <a:t>11/13/21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9BBBB62-1976-E744-A024-4A04C14082C8}" type="slidenum">
              <a:rPr lang="en-US" smtClean="0"/>
              <a:t>‹#›</a:t>
            </a:fld>
            <a:endParaRPr lang="en-US"/>
          </a:p>
        </p:txBody>
      </p:sp>
    </p:spTree>
    <p:extLst>
      <p:ext uri="{BB962C8B-B14F-4D97-AF65-F5344CB8AC3E}">
        <p14:creationId xmlns:p14="http://schemas.microsoft.com/office/powerpoint/2010/main" val="50777752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dirty="0"/>
              <a:t>Today</a:t>
            </a:r>
            <a:r>
              <a:rPr lang="en-US" baseline="0" dirty="0"/>
              <a:t> we’re going to work on the comprehension strategy of predicting.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a:t>
            </a:fld>
            <a:endParaRPr lang="en-US" dirty="0"/>
          </a:p>
        </p:txBody>
      </p:sp>
    </p:spTree>
    <p:extLst>
      <p:ext uri="{BB962C8B-B14F-4D97-AF65-F5344CB8AC3E}">
        <p14:creationId xmlns:p14="http://schemas.microsoft.com/office/powerpoint/2010/main" val="12141515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a:extLst>
              <a:ext uri="{FF2B5EF4-FFF2-40B4-BE49-F238E27FC236}">
                <a16:creationId xmlns:a16="http://schemas.microsoft.com/office/drawing/2014/main" xmlns="" id="{CFE98ADD-7596-1446-88D4-69C69D13026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Notes Placeholder 2">
            <a:extLst>
              <a:ext uri="{FF2B5EF4-FFF2-40B4-BE49-F238E27FC236}">
                <a16:creationId xmlns:a16="http://schemas.microsoft.com/office/drawing/2014/main" xmlns="" id="{D09B0007-6413-6A4D-AC7D-B9CB8D33342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4" name="Slide Number Placeholder 3">
            <a:extLst>
              <a:ext uri="{FF2B5EF4-FFF2-40B4-BE49-F238E27FC236}">
                <a16:creationId xmlns:a16="http://schemas.microsoft.com/office/drawing/2014/main" xmlns="" id="{EE6BB07B-0177-5B43-9B5C-0437261CBA91}"/>
              </a:ext>
            </a:extLst>
          </p:cNvPr>
          <p:cNvSpPr>
            <a:spLocks noGrp="1"/>
          </p:cNvSpPr>
          <p:nvPr>
            <p:ph type="sldNum" sz="quarter" idx="5"/>
          </p:nvPr>
        </p:nvSpPr>
        <p:spPr/>
        <p:txBody>
          <a:bodyPr/>
          <a:lstStyle/>
          <a:p>
            <a:pPr>
              <a:defRPr/>
            </a:pPr>
            <a:fld id="{B7EB3A58-1882-AE42-ACB2-72A2F4010D19}" type="slidenum">
              <a:rPr lang="en-US" smtClean="0"/>
              <a:pPr>
                <a:defRPr/>
              </a:pPr>
              <a:t>11</a:t>
            </a:fld>
            <a:endParaRPr lang="en-US"/>
          </a:p>
        </p:txBody>
      </p:sp>
    </p:spTree>
    <p:extLst>
      <p:ext uri="{BB962C8B-B14F-4D97-AF65-F5344CB8AC3E}">
        <p14:creationId xmlns:p14="http://schemas.microsoft.com/office/powerpoint/2010/main" val="3060383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0" baseline="0" dirty="0" smtClean="0"/>
              <a:t>This </a:t>
            </a:r>
            <a:r>
              <a:rPr lang="en-US" b="0" baseline="0" dirty="0"/>
              <a:t>is how </a:t>
            </a:r>
            <a:r>
              <a:rPr lang="en-US" b="0" baseline="0" dirty="0" smtClean="0"/>
              <a:t>the word predict </a:t>
            </a:r>
            <a:r>
              <a:rPr lang="en-US" b="0" baseline="0" dirty="0"/>
              <a:t>is commonly used.  Please repeat after me  </a:t>
            </a:r>
          </a:p>
          <a:p>
            <a:r>
              <a:rPr lang="en-US" b="1" baseline="0" dirty="0"/>
              <a:t>Do:   </a:t>
            </a:r>
            <a:r>
              <a:rPr lang="en-US" b="0" baseline="0" dirty="0"/>
              <a:t>Teacher say each phrase and have students repeat.  </a:t>
            </a:r>
            <a:endParaRPr lang="en-US" b="1" dirty="0"/>
          </a:p>
        </p:txBody>
      </p:sp>
      <p:sp>
        <p:nvSpPr>
          <p:cNvPr id="4" name="Slide Number Placeholder 3"/>
          <p:cNvSpPr>
            <a:spLocks noGrp="1"/>
          </p:cNvSpPr>
          <p:nvPr>
            <p:ph type="sldNum" sz="quarter" idx="10"/>
          </p:nvPr>
        </p:nvSpPr>
        <p:spPr/>
        <p:txBody>
          <a:bodyPr/>
          <a:lstStyle/>
          <a:p>
            <a:fld id="{C9BBBB62-1976-E744-A024-4A04C14082C8}" type="slidenum">
              <a:rPr lang="en-US" smtClean="0"/>
              <a:t>2</a:t>
            </a:fld>
            <a:endParaRPr lang="en-US" dirty="0"/>
          </a:p>
        </p:txBody>
      </p:sp>
    </p:spTree>
    <p:extLst>
      <p:ext uri="{BB962C8B-B14F-4D97-AF65-F5344CB8AC3E}">
        <p14:creationId xmlns:p14="http://schemas.microsoft.com/office/powerpoint/2010/main" val="905140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 </a:t>
            </a:r>
            <a:r>
              <a:rPr lang="en-US" dirty="0"/>
              <a:t>How well do you know this word?</a:t>
            </a:r>
            <a:r>
              <a:rPr lang="en-US" baseline="0" dirty="0"/>
              <a:t>  </a:t>
            </a:r>
          </a:p>
          <a:p>
            <a:endParaRPr lang="en-US" baseline="0" dirty="0"/>
          </a:p>
          <a:p>
            <a:r>
              <a:rPr lang="en-US" b="1" baseline="0" dirty="0"/>
              <a:t>Do:  </a:t>
            </a:r>
            <a:r>
              <a:rPr lang="en-US" baseline="0" dirty="0"/>
              <a:t>Read the ranking system, have students hold up a finger that represents their knowledge. </a:t>
            </a:r>
          </a:p>
          <a:p>
            <a:endParaRPr lang="en-US" baseline="0" dirty="0"/>
          </a:p>
          <a:p>
            <a:r>
              <a:rPr lang="en-US" b="1" baseline="0" dirty="0"/>
              <a:t>Say:  </a:t>
            </a:r>
            <a:r>
              <a:rPr lang="en-US" baseline="0" dirty="0"/>
              <a:t>Okay, I see some different numbers let’s get everyone to a 4!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3</a:t>
            </a:fld>
            <a:endParaRPr lang="en-US" dirty="0"/>
          </a:p>
        </p:txBody>
      </p:sp>
    </p:spTree>
    <p:extLst>
      <p:ext uri="{BB962C8B-B14F-4D97-AF65-F5344CB8AC3E}">
        <p14:creationId xmlns:p14="http://schemas.microsoft.com/office/powerpoint/2010/main" val="1995801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Do:</a:t>
            </a:r>
            <a:r>
              <a:rPr lang="en-US" b="1" baseline="0" dirty="0"/>
              <a:t>  </a:t>
            </a:r>
            <a:r>
              <a:rPr lang="en-US" baseline="0" dirty="0"/>
              <a:t>Read definition and point out the root dict means to say and pre means before, so to literally say before it happens.  </a:t>
            </a:r>
            <a:endParaRPr lang="en-US" dirty="0"/>
          </a:p>
        </p:txBody>
      </p:sp>
      <p:sp>
        <p:nvSpPr>
          <p:cNvPr id="4" name="Slide Number Placeholder 3"/>
          <p:cNvSpPr>
            <a:spLocks noGrp="1"/>
          </p:cNvSpPr>
          <p:nvPr>
            <p:ph type="sldNum" sz="quarter" idx="10"/>
          </p:nvPr>
        </p:nvSpPr>
        <p:spPr/>
        <p:txBody>
          <a:bodyPr/>
          <a:lstStyle/>
          <a:p>
            <a:fld id="{C9BBBB62-1976-E744-A024-4A04C14082C8}" type="slidenum">
              <a:rPr lang="en-US" smtClean="0"/>
              <a:t>4</a:t>
            </a:fld>
            <a:endParaRPr lang="en-US" dirty="0"/>
          </a:p>
        </p:txBody>
      </p:sp>
    </p:spTree>
    <p:extLst>
      <p:ext uri="{BB962C8B-B14F-4D97-AF65-F5344CB8AC3E}">
        <p14:creationId xmlns:p14="http://schemas.microsoft.com/office/powerpoint/2010/main" val="698997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 </a:t>
            </a:r>
            <a:r>
              <a:rPr lang="en-US" dirty="0"/>
              <a:t>An example of this is the weatherman predicting the weather.  He definitely</a:t>
            </a:r>
            <a:r>
              <a:rPr lang="en-US" baseline="0" dirty="0"/>
              <a:t> uses evidence to predict what the weather will be like in the future.  </a:t>
            </a:r>
            <a:endParaRPr lang="en-US" dirty="0"/>
          </a:p>
        </p:txBody>
      </p:sp>
      <p:sp>
        <p:nvSpPr>
          <p:cNvPr id="4" name="Slide Number Placeholder 3"/>
          <p:cNvSpPr>
            <a:spLocks noGrp="1"/>
          </p:cNvSpPr>
          <p:nvPr>
            <p:ph type="sldNum" sz="quarter" idx="10"/>
          </p:nvPr>
        </p:nvSpPr>
        <p:spPr/>
        <p:txBody>
          <a:bodyPr/>
          <a:lstStyle/>
          <a:p>
            <a:fld id="{C9BBBB62-1976-E744-A024-4A04C14082C8}" type="slidenum">
              <a:rPr lang="en-US" smtClean="0"/>
              <a:t>5</a:t>
            </a:fld>
            <a:endParaRPr lang="en-US" dirty="0"/>
          </a:p>
        </p:txBody>
      </p:sp>
    </p:spTree>
    <p:extLst>
      <p:ext uri="{BB962C8B-B14F-4D97-AF65-F5344CB8AC3E}">
        <p14:creationId xmlns:p14="http://schemas.microsoft.com/office/powerpoint/2010/main" val="9796918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aseline="0" dirty="0"/>
              <a:t>Now we are going to make some predictions and think about how we do this, what our mind is doing when we make predictions.  </a:t>
            </a:r>
          </a:p>
          <a:p>
            <a:r>
              <a:rPr lang="en-US" b="1" baseline="0" dirty="0"/>
              <a:t>Do:  </a:t>
            </a:r>
            <a:r>
              <a:rPr lang="en-US" baseline="0" dirty="0"/>
              <a:t>Pass out and review Thinking about How we Think.  You will watch the clip from “The Ladle Drops” and stop it at 1:22.</a:t>
            </a:r>
          </a:p>
          <a:p>
            <a:r>
              <a:rPr lang="en-US" b="1" baseline="0" dirty="0"/>
              <a:t>After you Stop Clip at 1:22 seconds Say:  </a:t>
            </a:r>
            <a:r>
              <a:rPr lang="en-US" b="0" baseline="0" dirty="0"/>
              <a:t>Okay, now you will make a prediction about what you think will happen next and WHY you think that.  When you finish practice saying it in the frame and be prepared to share HOW you arrived at your prediction (go over bullet points). </a:t>
            </a:r>
          </a:p>
          <a:p>
            <a:r>
              <a:rPr lang="en-US" b="1" baseline="0" dirty="0"/>
              <a:t>Do: </a:t>
            </a:r>
            <a:r>
              <a:rPr lang="en-US" b="0" baseline="0" dirty="0"/>
              <a:t>Monitor and assist as needed. </a:t>
            </a:r>
            <a:endParaRPr lang="en-US" b="0" dirty="0"/>
          </a:p>
          <a:p>
            <a:endParaRPr lang="en-US" dirty="0"/>
          </a:p>
        </p:txBody>
      </p:sp>
      <p:sp>
        <p:nvSpPr>
          <p:cNvPr id="4" name="Slide Number Placeholder 3"/>
          <p:cNvSpPr>
            <a:spLocks noGrp="1"/>
          </p:cNvSpPr>
          <p:nvPr>
            <p:ph type="sldNum" sz="quarter" idx="10"/>
          </p:nvPr>
        </p:nvSpPr>
        <p:spPr/>
        <p:txBody>
          <a:bodyPr/>
          <a:lstStyle/>
          <a:p>
            <a:fld id="{C9BBBB62-1976-E744-A024-4A04C14082C8}" type="slidenum">
              <a:rPr lang="en-US" smtClean="0"/>
              <a:t>6</a:t>
            </a:fld>
            <a:endParaRPr lang="en-US" dirty="0"/>
          </a:p>
        </p:txBody>
      </p:sp>
    </p:spTree>
    <p:extLst>
      <p:ext uri="{BB962C8B-B14F-4D97-AF65-F5344CB8AC3E}">
        <p14:creationId xmlns:p14="http://schemas.microsoft.com/office/powerpoint/2010/main" val="1596331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0" baseline="0" dirty="0"/>
              <a:t>Before we watch the rest of the clip let’s share out our predictions as well as our thought process.  </a:t>
            </a:r>
          </a:p>
          <a:p>
            <a:r>
              <a:rPr lang="en-US" b="1" baseline="0" dirty="0"/>
              <a:t>Do:</a:t>
            </a:r>
            <a:r>
              <a:rPr lang="en-US" b="0" baseline="0" dirty="0"/>
              <a:t>  Watch remainder of clip or from the beginning.</a:t>
            </a:r>
          </a:p>
          <a:p>
            <a:r>
              <a:rPr lang="en-US" b="1" baseline="0" dirty="0"/>
              <a:t>Say:</a:t>
            </a:r>
            <a:r>
              <a:rPr lang="en-US" b="1" dirty="0"/>
              <a:t> </a:t>
            </a:r>
            <a:r>
              <a:rPr lang="en-US" b="1" baseline="0" dirty="0"/>
              <a:t> </a:t>
            </a:r>
            <a:r>
              <a:rPr lang="en-US" b="0" baseline="0" dirty="0"/>
              <a:t>Let’s share out about our predictions.</a:t>
            </a:r>
            <a:r>
              <a:rPr lang="en-US" dirty="0"/>
              <a:t> </a:t>
            </a:r>
            <a:r>
              <a:rPr lang="en-US" b="0" baseline="0" dirty="0"/>
              <a:t> First of all, did it make it enjoyable to watch with a prediction in mind?</a:t>
            </a:r>
            <a:r>
              <a:rPr lang="en-US" dirty="0"/>
              <a:t> </a:t>
            </a:r>
            <a:r>
              <a:rPr lang="en-US" b="0" baseline="0" dirty="0"/>
              <a:t> Yes!</a:t>
            </a:r>
            <a:r>
              <a:rPr lang="en-US" dirty="0"/>
              <a:t> </a:t>
            </a:r>
            <a:r>
              <a:rPr lang="en-US" b="0" baseline="0" dirty="0"/>
              <a:t> When our mind is actively engaged it does make things more enjoyable.</a:t>
            </a:r>
            <a:r>
              <a:rPr lang="en-US" dirty="0"/>
              <a:t> </a:t>
            </a:r>
            <a:r>
              <a:rPr lang="en-US" b="0" baseline="0" dirty="0"/>
              <a:t> Who predicted accurately?</a:t>
            </a:r>
            <a:r>
              <a:rPr lang="en-US" dirty="0"/>
              <a:t> </a:t>
            </a:r>
            <a:r>
              <a:rPr lang="en-US" b="0" baseline="0" dirty="0"/>
              <a:t> Raise your hands.</a:t>
            </a:r>
            <a:r>
              <a:rPr lang="en-US" dirty="0"/>
              <a:t> </a:t>
            </a:r>
            <a:r>
              <a:rPr lang="en-US" b="0" baseline="0" dirty="0"/>
              <a:t> This is very important, you all had good, strong predictions. I heard them—they were all logical and made sense that is our goal.</a:t>
            </a:r>
            <a:r>
              <a:rPr lang="en-US" dirty="0"/>
              <a:t> </a:t>
            </a:r>
            <a:r>
              <a:rPr lang="en-US" b="0" baseline="0" dirty="0"/>
              <a:t> They may or many not be in line with what </a:t>
            </a:r>
            <a:r>
              <a:rPr lang="en-US" dirty="0"/>
              <a:t>actually </a:t>
            </a:r>
            <a:r>
              <a:rPr lang="en-US" b="0" baseline="0" dirty="0"/>
              <a:t>happens, or accurate, but that is absolutely okay.</a:t>
            </a:r>
            <a:r>
              <a:rPr lang="en-US" dirty="0"/>
              <a:t>  </a:t>
            </a:r>
            <a:endParaRPr lang="en-US" b="0" baseline="0" dirty="0"/>
          </a:p>
        </p:txBody>
      </p:sp>
      <p:sp>
        <p:nvSpPr>
          <p:cNvPr id="4" name="Slide Number Placeholder 3"/>
          <p:cNvSpPr>
            <a:spLocks noGrp="1"/>
          </p:cNvSpPr>
          <p:nvPr>
            <p:ph type="sldNum" sz="quarter" idx="10"/>
          </p:nvPr>
        </p:nvSpPr>
        <p:spPr/>
        <p:txBody>
          <a:bodyPr/>
          <a:lstStyle/>
          <a:p>
            <a:fld id="{C9BBBB62-1976-E744-A024-4A04C14082C8}" type="slidenum">
              <a:rPr lang="en-US" smtClean="0"/>
              <a:t>8</a:t>
            </a:fld>
            <a:endParaRPr lang="en-US" dirty="0"/>
          </a:p>
        </p:txBody>
      </p:sp>
    </p:spTree>
    <p:extLst>
      <p:ext uri="{BB962C8B-B14F-4D97-AF65-F5344CB8AC3E}">
        <p14:creationId xmlns:p14="http://schemas.microsoft.com/office/powerpoint/2010/main" val="3634948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Do:</a:t>
            </a:r>
            <a:r>
              <a:rPr lang="en-US" b="1" baseline="0" dirty="0"/>
              <a:t>  </a:t>
            </a:r>
            <a:r>
              <a:rPr lang="en-US" baseline="0" dirty="0"/>
              <a:t>If needed here are some additional guidelines for helping students think about how they come up with strong predictions. </a:t>
            </a:r>
            <a:endParaRPr lang="en-US" dirty="0"/>
          </a:p>
        </p:txBody>
      </p:sp>
      <p:sp>
        <p:nvSpPr>
          <p:cNvPr id="4" name="Slide Number Placeholder 3"/>
          <p:cNvSpPr>
            <a:spLocks noGrp="1"/>
          </p:cNvSpPr>
          <p:nvPr>
            <p:ph type="sldNum" sz="quarter" idx="10"/>
          </p:nvPr>
        </p:nvSpPr>
        <p:spPr/>
        <p:txBody>
          <a:bodyPr/>
          <a:lstStyle/>
          <a:p>
            <a:fld id="{C9BBBB62-1976-E744-A024-4A04C14082C8}" type="slidenum">
              <a:rPr lang="en-US" smtClean="0"/>
              <a:t>9</a:t>
            </a:fld>
            <a:endParaRPr lang="en-US" dirty="0"/>
          </a:p>
        </p:txBody>
      </p:sp>
    </p:spTree>
    <p:extLst>
      <p:ext uri="{BB962C8B-B14F-4D97-AF65-F5344CB8AC3E}">
        <p14:creationId xmlns:p14="http://schemas.microsoft.com/office/powerpoint/2010/main" val="9198738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Do:</a:t>
            </a:r>
            <a:r>
              <a:rPr lang="en-US" b="1" baseline="0" dirty="0"/>
              <a:t>  </a:t>
            </a:r>
            <a:r>
              <a:rPr lang="en-US" baseline="0" dirty="0"/>
              <a:t>This is an optional slide, but if students are experiencing confusion about prediction vs. inference OR how to predict with various text types.  This might be beneficial.  </a:t>
            </a:r>
            <a:endParaRPr lang="en-US" dirty="0"/>
          </a:p>
        </p:txBody>
      </p:sp>
      <p:sp>
        <p:nvSpPr>
          <p:cNvPr id="4" name="Slide Number Placeholder 3"/>
          <p:cNvSpPr>
            <a:spLocks noGrp="1"/>
          </p:cNvSpPr>
          <p:nvPr>
            <p:ph type="sldNum" sz="quarter" idx="10"/>
          </p:nvPr>
        </p:nvSpPr>
        <p:spPr/>
        <p:txBody>
          <a:bodyPr/>
          <a:lstStyle/>
          <a:p>
            <a:fld id="{C9BBBB62-1976-E744-A024-4A04C14082C8}" type="slidenum">
              <a:rPr lang="en-US" smtClean="0"/>
              <a:t>10</a:t>
            </a:fld>
            <a:endParaRPr lang="en-US" dirty="0"/>
          </a:p>
        </p:txBody>
      </p:sp>
    </p:spTree>
    <p:extLst>
      <p:ext uri="{BB962C8B-B14F-4D97-AF65-F5344CB8AC3E}">
        <p14:creationId xmlns:p14="http://schemas.microsoft.com/office/powerpoint/2010/main" val="2074816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6726063"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3787" y="4243845"/>
            <a:ext cx="2307831" cy="276940"/>
          </a:xfrm>
          <a:prstGeom prst="rect">
            <a:avLst/>
          </a:prstGeom>
        </p:spPr>
      </p:pic>
      <p:sp>
        <p:nvSpPr>
          <p:cNvPr id="9" name="Rectangle 8"/>
          <p:cNvSpPr/>
          <p:nvPr/>
        </p:nvSpPr>
        <p:spPr>
          <a:xfrm>
            <a:off x="0" y="2590078"/>
            <a:ext cx="6726064"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6833787" y="2590078"/>
            <a:ext cx="2307832"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10242" y="2733709"/>
            <a:ext cx="6069268" cy="1373070"/>
          </a:xfrm>
        </p:spPr>
        <p:txBody>
          <a:bodyPr anchor="b">
            <a:noAutofit/>
          </a:bodyPr>
          <a:lstStyle>
            <a:lvl1pPr algn="r">
              <a:defRPr sz="4800"/>
            </a:lvl1pPr>
          </a:lstStyle>
          <a:p>
            <a:r>
              <a:rPr lang="en-US"/>
              <a:t>Click to edit Master title style</a:t>
            </a:r>
            <a:endParaRPr lang="en-US" dirty="0"/>
          </a:p>
        </p:txBody>
      </p:sp>
      <p:sp>
        <p:nvSpPr>
          <p:cNvPr id="3" name="Subtitle 2"/>
          <p:cNvSpPr>
            <a:spLocks noGrp="1"/>
          </p:cNvSpPr>
          <p:nvPr>
            <p:ph type="subTitle" idx="1"/>
          </p:nvPr>
        </p:nvSpPr>
        <p:spPr>
          <a:xfrm>
            <a:off x="510241" y="4394040"/>
            <a:ext cx="6108101"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4555655" y="5936188"/>
            <a:ext cx="2057400" cy="365125"/>
          </a:xfrm>
        </p:spPr>
        <p:txBody>
          <a:bodyPr/>
          <a:lstStyle/>
          <a:p>
            <a:fld id="{383F451F-F8CA-B44D-BDAD-E5DF1BF814D2}" type="datetimeFigureOut">
              <a:rPr lang="en-US" smtClean="0"/>
              <a:t>11/13/21</a:t>
            </a:fld>
            <a:endParaRPr lang="en-US"/>
          </a:p>
        </p:txBody>
      </p:sp>
      <p:sp>
        <p:nvSpPr>
          <p:cNvPr id="5" name="Footer Placeholder 4"/>
          <p:cNvSpPr>
            <a:spLocks noGrp="1"/>
          </p:cNvSpPr>
          <p:nvPr>
            <p:ph type="ftr" sz="quarter" idx="11"/>
          </p:nvPr>
        </p:nvSpPr>
        <p:spPr>
          <a:xfrm>
            <a:off x="533401" y="5936189"/>
            <a:ext cx="4021666" cy="365125"/>
          </a:xfrm>
        </p:spPr>
        <p:txBody>
          <a:bodyPr/>
          <a:lstStyle/>
          <a:p>
            <a:endParaRPr lang="en-US"/>
          </a:p>
        </p:txBody>
      </p:sp>
      <p:sp>
        <p:nvSpPr>
          <p:cNvPr id="6" name="Slide Number Placeholder 5"/>
          <p:cNvSpPr>
            <a:spLocks noGrp="1"/>
          </p:cNvSpPr>
          <p:nvPr>
            <p:ph type="sldNum" sz="quarter" idx="12"/>
          </p:nvPr>
        </p:nvSpPr>
        <p:spPr>
          <a:xfrm>
            <a:off x="7010399" y="2750337"/>
            <a:ext cx="1370293" cy="1356442"/>
          </a:xfrm>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613217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20" name="Group 19"/>
          <p:cNvGrpSpPr/>
          <p:nvPr/>
        </p:nvGrpSpPr>
        <p:grpSpPr>
          <a:xfrm>
            <a:off x="0" y="45720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3" y="4711617"/>
            <a:ext cx="6894770" cy="544482"/>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31639" y="609598"/>
            <a:ext cx="6896534"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533401" y="5256098"/>
            <a:ext cx="6894772" cy="54781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3F451F-F8CA-B44D-BDAD-E5DF1BF814D2}" type="datetimeFigureOut">
              <a:rPr lang="en-US" smtClean="0"/>
              <a:t>11/13/21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11310"/>
            <a:ext cx="1149836" cy="1090789"/>
          </a:xfrm>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997882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21" name="Group 20"/>
          <p:cNvGrpSpPr/>
          <p:nvPr/>
        </p:nvGrpSpPr>
        <p:grpSpPr>
          <a:xfrm>
            <a:off x="0" y="4572000"/>
            <a:ext cx="9161969" cy="1677035"/>
            <a:chOff x="0" y="2895600"/>
            <a:chExt cx="9161969" cy="1677035"/>
          </a:xfrm>
        </p:grpSpPr>
        <p:pic>
          <p:nvPicPr>
            <p:cNvPr id="22" name="Picture 21"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3" name="Picture 22"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4" name="Rectangle 23"/>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24255" y="609597"/>
            <a:ext cx="6896534"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531638" y="4710340"/>
            <a:ext cx="6889151" cy="1101764"/>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3F451F-F8CA-B44D-BDAD-E5DF1BF814D2}" type="datetimeFigureOut">
              <a:rPr lang="en-US" smtClean="0"/>
              <a:t>11/13/21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11616"/>
            <a:ext cx="1149836" cy="1090789"/>
          </a:xfrm>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17045712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grpSp>
        <p:nvGrpSpPr>
          <p:cNvPr id="29" name="Group 28"/>
          <p:cNvGrpSpPr/>
          <p:nvPr/>
        </p:nvGrpSpPr>
        <p:grpSpPr>
          <a:xfrm>
            <a:off x="0" y="4572000"/>
            <a:ext cx="9161969" cy="1677035"/>
            <a:chOff x="0" y="2895600"/>
            <a:chExt cx="9161969" cy="1677035"/>
          </a:xfrm>
        </p:grpSpPr>
        <p:pic>
          <p:nvPicPr>
            <p:cNvPr id="30" name="Picture 29"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1" name="Picture 30"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2" name="Rectangle 31"/>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67921" y="616983"/>
            <a:ext cx="642514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989438" y="3660763"/>
            <a:ext cx="5987731"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531638" y="4710340"/>
            <a:ext cx="6903919" cy="1101764"/>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3F451F-F8CA-B44D-BDAD-E5DF1BF814D2}" type="datetimeFigureOut">
              <a:rPr lang="en-US" smtClean="0"/>
              <a:t>11/13/21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09926"/>
            <a:ext cx="1149836" cy="1090789"/>
          </a:xfrm>
        </p:spPr>
        <p:txBody>
          <a:bodyPr/>
          <a:lstStyle/>
          <a:p>
            <a:fld id="{DD483445-54C4-594C-9952-F450F72FD5BA}" type="slidenum">
              <a:rPr lang="en-US" smtClean="0"/>
              <a:t>‹#›</a:t>
            </a:fld>
            <a:endParaRPr lang="en-US"/>
          </a:p>
        </p:txBody>
      </p:sp>
      <p:sp>
        <p:nvSpPr>
          <p:cNvPr id="27" name="TextBox 26"/>
          <p:cNvSpPr txBox="1"/>
          <p:nvPr/>
        </p:nvSpPr>
        <p:spPr>
          <a:xfrm>
            <a:off x="270932" y="748116"/>
            <a:ext cx="5334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28" name="TextBox 27"/>
          <p:cNvSpPr txBox="1"/>
          <p:nvPr/>
        </p:nvSpPr>
        <p:spPr>
          <a:xfrm>
            <a:off x="6967191" y="2998573"/>
            <a:ext cx="457200" cy="584777"/>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2970133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grpSp>
        <p:nvGrpSpPr>
          <p:cNvPr id="22" name="Group 21"/>
          <p:cNvGrpSpPr/>
          <p:nvPr/>
        </p:nvGrpSpPr>
        <p:grpSpPr>
          <a:xfrm>
            <a:off x="0" y="4572000"/>
            <a:ext cx="9161969" cy="1677035"/>
            <a:chOff x="0" y="2895600"/>
            <a:chExt cx="9161969" cy="1677035"/>
          </a:xfrm>
        </p:grpSpPr>
        <p:pic>
          <p:nvPicPr>
            <p:cNvPr id="23" name="Picture 22"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4" name="Picture 23"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5" name="Rectangle 24"/>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8" y="4710340"/>
            <a:ext cx="6896534" cy="589812"/>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531639" y="5300150"/>
            <a:ext cx="6896534" cy="51195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3F451F-F8CA-B44D-BDAD-E5DF1BF814D2}" type="datetimeFigureOut">
              <a:rPr lang="en-US" smtClean="0"/>
              <a:t>11/13/21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09926"/>
            <a:ext cx="1149836" cy="1090789"/>
          </a:xfrm>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19437513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grpSp>
        <p:nvGrpSpPr>
          <p:cNvPr id="23" name="Group 22"/>
          <p:cNvGrpSpPr/>
          <p:nvPr/>
        </p:nvGrpSpPr>
        <p:grpSpPr>
          <a:xfrm>
            <a:off x="0" y="6096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5" name="Title 1"/>
          <p:cNvSpPr>
            <a:spLocks noGrp="1"/>
          </p:cNvSpPr>
          <p:nvPr>
            <p:ph type="title"/>
          </p:nvPr>
        </p:nvSpPr>
        <p:spPr>
          <a:xfrm>
            <a:off x="531639" y="753228"/>
            <a:ext cx="6896534"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532629" y="2329489"/>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539777" y="3015290"/>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2878413"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2879710" y="3007906"/>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226136"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233520" y="3007905"/>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83F451F-F8CA-B44D-BDAD-E5DF1BF814D2}" type="datetimeFigureOut">
              <a:rPr lang="en-US" smtClean="0"/>
              <a:t>11/13/21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11076676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grpSp>
        <p:nvGrpSpPr>
          <p:cNvPr id="34" name="Group 33"/>
          <p:cNvGrpSpPr/>
          <p:nvPr/>
        </p:nvGrpSpPr>
        <p:grpSpPr>
          <a:xfrm>
            <a:off x="0" y="609600"/>
            <a:ext cx="9161969" cy="1677035"/>
            <a:chOff x="0" y="2895600"/>
            <a:chExt cx="9161969" cy="1677035"/>
          </a:xfrm>
        </p:grpSpPr>
        <p:pic>
          <p:nvPicPr>
            <p:cNvPr id="35" name="Picture 34"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6" name="Picture 35"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7" name="Rectangle 36"/>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0" name="Title 1"/>
          <p:cNvSpPr>
            <a:spLocks noGrp="1"/>
          </p:cNvSpPr>
          <p:nvPr>
            <p:ph type="title"/>
          </p:nvPr>
        </p:nvSpPr>
        <p:spPr>
          <a:xfrm>
            <a:off x="531639" y="753228"/>
            <a:ext cx="6896534"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32391" y="4297503"/>
            <a:ext cx="2192257"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532391" y="2336873"/>
            <a:ext cx="2192257"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532391" y="4873765"/>
            <a:ext cx="219225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2870497" y="4297503"/>
            <a:ext cx="221507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2870497" y="2336873"/>
            <a:ext cx="221507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2869483" y="4873764"/>
            <a:ext cx="2218004"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231028" y="4297503"/>
            <a:ext cx="2194333"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231027" y="2336873"/>
            <a:ext cx="2194333"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5230934" y="4873762"/>
            <a:ext cx="2197239"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83F451F-F8CA-B44D-BDAD-E5DF1BF814D2}" type="datetimeFigureOut">
              <a:rPr lang="en-US" smtClean="0"/>
              <a:t>11/13/21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34827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16" name="Group 15"/>
          <p:cNvGrpSpPr/>
          <p:nvPr/>
        </p:nvGrpSpPr>
        <p:grpSpPr>
          <a:xfrm>
            <a:off x="0" y="609600"/>
            <a:ext cx="9161969" cy="1677035"/>
            <a:chOff x="0" y="2895600"/>
            <a:chExt cx="9161969" cy="1677035"/>
          </a:xfrm>
        </p:grpSpPr>
        <p:pic>
          <p:nvPicPr>
            <p:cNvPr id="17" name="Picture 16"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8" name="Picture 17"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9" name="Rectangle 18"/>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3F451F-F8CA-B44D-BDAD-E5DF1BF814D2}" type="datetimeFigureOut">
              <a:rPr lang="en-US" smtClean="0"/>
              <a:t>11/13/21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12295850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4" name="Group 13"/>
          <p:cNvGrpSpPr/>
          <p:nvPr/>
        </p:nvGrpSpPr>
        <p:grpSpPr>
          <a:xfrm rot="5400000">
            <a:off x="4575305" y="2747178"/>
            <a:ext cx="6862555" cy="1368199"/>
            <a:chOff x="2281445" y="609600"/>
            <a:chExt cx="6862555" cy="1368199"/>
          </a:xfrm>
        </p:grpSpPr>
        <p:sp>
          <p:nvSpPr>
            <p:cNvPr id="12" name="Rectangle 11"/>
            <p:cNvSpPr/>
            <p:nvPr/>
          </p:nvSpPr>
          <p:spPr>
            <a:xfrm>
              <a:off x="2281445" y="609601"/>
              <a:ext cx="528569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464798" y="609597"/>
            <a:ext cx="1069602" cy="446193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0241" y="609598"/>
            <a:ext cx="6576359"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029144" y="5936188"/>
            <a:ext cx="2057400" cy="365125"/>
          </a:xfrm>
        </p:spPr>
        <p:txBody>
          <a:bodyPr/>
          <a:lstStyle/>
          <a:p>
            <a:fld id="{383F451F-F8CA-B44D-BDAD-E5DF1BF814D2}" type="datetimeFigureOut">
              <a:rPr lang="en-US" smtClean="0"/>
              <a:t>11/13/21</a:t>
            </a:fld>
            <a:endParaRPr lang="en-US"/>
          </a:p>
        </p:txBody>
      </p:sp>
      <p:sp>
        <p:nvSpPr>
          <p:cNvPr id="5" name="Footer Placeholder 4"/>
          <p:cNvSpPr>
            <a:spLocks noGrp="1"/>
          </p:cNvSpPr>
          <p:nvPr>
            <p:ph type="ftr" sz="quarter" idx="11"/>
          </p:nvPr>
        </p:nvSpPr>
        <p:spPr>
          <a:xfrm>
            <a:off x="510241" y="5936189"/>
            <a:ext cx="4518959" cy="365125"/>
          </a:xfrm>
        </p:spPr>
        <p:txBody>
          <a:bodyPr/>
          <a:lstStyle/>
          <a:p>
            <a:endParaRPr lang="en-US"/>
          </a:p>
        </p:txBody>
      </p:sp>
      <p:sp>
        <p:nvSpPr>
          <p:cNvPr id="6" name="Slide Number Placeholder 5"/>
          <p:cNvSpPr>
            <a:spLocks noGrp="1"/>
          </p:cNvSpPr>
          <p:nvPr>
            <p:ph type="sldNum" sz="quarter" idx="12"/>
          </p:nvPr>
        </p:nvSpPr>
        <p:spPr>
          <a:xfrm>
            <a:off x="7431152" y="5432500"/>
            <a:ext cx="1149636" cy="1273100"/>
          </a:xfrm>
        </p:spPr>
        <p:txBody>
          <a:bodyPr anchor="t"/>
          <a:lstStyle>
            <a:lvl1pPr algn="ctr">
              <a:defRPr/>
            </a:lvl1pPr>
          </a:lstStyle>
          <a:p>
            <a:fld id="{DD483445-54C4-594C-9952-F450F72FD5BA}" type="slidenum">
              <a:rPr lang="en-US" smtClean="0"/>
              <a:t>‹#›</a:t>
            </a:fld>
            <a:endParaRPr lang="en-US"/>
          </a:p>
        </p:txBody>
      </p:sp>
    </p:spTree>
    <p:extLst>
      <p:ext uri="{BB962C8B-B14F-4D97-AF65-F5344CB8AC3E}">
        <p14:creationId xmlns:p14="http://schemas.microsoft.com/office/powerpoint/2010/main" val="400682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7" name="Group 26"/>
          <p:cNvGrpSpPr/>
          <p:nvPr/>
        </p:nvGrpSpPr>
        <p:grpSpPr>
          <a:xfrm>
            <a:off x="0" y="609600"/>
            <a:ext cx="9161969" cy="1677035"/>
            <a:chOff x="0" y="2895600"/>
            <a:chExt cx="9161969" cy="1677035"/>
          </a:xfrm>
        </p:grpSpPr>
        <p:pic>
          <p:nvPicPr>
            <p:cNvPr id="28" name="Picture 2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9" name="Picture 2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0" name="Rectangle 2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83F451F-F8CA-B44D-BDAD-E5DF1BF814D2}" type="datetimeFigureOut">
              <a:rPr lang="en-US" smtClean="0"/>
              <a:t>11/13/21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579223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8" name="Group 17"/>
          <p:cNvGrpSpPr/>
          <p:nvPr/>
        </p:nvGrpSpPr>
        <p:grpSpPr>
          <a:xfrm>
            <a:off x="0" y="2728432"/>
            <a:ext cx="9161969" cy="1677035"/>
            <a:chOff x="0" y="2895600"/>
            <a:chExt cx="9161969" cy="1677035"/>
          </a:xfrm>
        </p:grpSpPr>
        <p:pic>
          <p:nvPicPr>
            <p:cNvPr id="19" name="Picture 1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0" name="Picture 19"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1" name="Rectangle 20"/>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2869895"/>
            <a:ext cx="688915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531639" y="4232172"/>
            <a:ext cx="688915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65810" y="5936188"/>
            <a:ext cx="2057400" cy="365125"/>
          </a:xfrm>
        </p:spPr>
        <p:txBody>
          <a:bodyPr/>
          <a:lstStyle/>
          <a:p>
            <a:fld id="{383F451F-F8CA-B44D-BDAD-E5DF1BF814D2}" type="datetimeFigureOut">
              <a:rPr lang="en-US" smtClean="0"/>
              <a:t>11/13/21</a:t>
            </a:fld>
            <a:endParaRPr lang="en-US"/>
          </a:p>
        </p:txBody>
      </p:sp>
      <p:sp>
        <p:nvSpPr>
          <p:cNvPr id="5" name="Footer Placeholder 4"/>
          <p:cNvSpPr>
            <a:spLocks noGrp="1"/>
          </p:cNvSpPr>
          <p:nvPr>
            <p:ph type="ftr" sz="quarter" idx="11"/>
          </p:nvPr>
        </p:nvSpPr>
        <p:spPr>
          <a:xfrm>
            <a:off x="533400" y="5936189"/>
            <a:ext cx="4834673" cy="365125"/>
          </a:xfrm>
        </p:spPr>
        <p:txBody>
          <a:bodyPr/>
          <a:lstStyle/>
          <a:p>
            <a:endParaRPr lang="en-US"/>
          </a:p>
        </p:txBody>
      </p:sp>
      <p:sp>
        <p:nvSpPr>
          <p:cNvPr id="6" name="Slide Number Placeholder 5"/>
          <p:cNvSpPr>
            <a:spLocks noGrp="1"/>
          </p:cNvSpPr>
          <p:nvPr>
            <p:ph type="sldNum" sz="quarter" idx="12"/>
          </p:nvPr>
        </p:nvSpPr>
        <p:spPr>
          <a:xfrm>
            <a:off x="7856438" y="2869896"/>
            <a:ext cx="1149836" cy="1090789"/>
          </a:xfrm>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463421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0" y="753228"/>
            <a:ext cx="6887390" cy="108093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33400" y="2336873"/>
            <a:ext cx="3357899"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061128" y="2336873"/>
            <a:ext cx="3359661"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83F451F-F8CA-B44D-BDAD-E5DF1BF814D2}" type="datetimeFigureOut">
              <a:rPr lang="en-US" smtClean="0"/>
              <a:t>11/13/21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1944034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28" name="Group 27"/>
          <p:cNvGrpSpPr/>
          <p:nvPr/>
        </p:nvGrpSpPr>
        <p:grpSpPr>
          <a:xfrm>
            <a:off x="0" y="609600"/>
            <a:ext cx="9161969" cy="1677035"/>
            <a:chOff x="0" y="2895600"/>
            <a:chExt cx="9161969" cy="1677035"/>
          </a:xfrm>
        </p:grpSpPr>
        <p:pic>
          <p:nvPicPr>
            <p:cNvPr id="29" name="Picture 2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0" name="Picture 29"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1" name="Rectangle 30"/>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3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30"/>
            <a:ext cx="6896534"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0988" y="2336874"/>
            <a:ext cx="3145080"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1638" y="3030009"/>
            <a:ext cx="336704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82646" y="2336873"/>
            <a:ext cx="3145527"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061129" y="3030009"/>
            <a:ext cx="3367044"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83F451F-F8CA-B44D-BDAD-E5DF1BF814D2}" type="datetimeFigureOut">
              <a:rPr lang="en-US" smtClean="0"/>
              <a:t>11/13/21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15737201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p:cNvGrpSpPr/>
          <p:nvPr/>
        </p:nvGrpSpPr>
        <p:grpSpPr>
          <a:xfrm>
            <a:off x="0" y="609600"/>
            <a:ext cx="9161969" cy="1677035"/>
            <a:chOff x="0" y="2895600"/>
            <a:chExt cx="9161969" cy="1677035"/>
          </a:xfrm>
        </p:grpSpPr>
        <p:pic>
          <p:nvPicPr>
            <p:cNvPr id="16" name="Picture 15"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7" name="Picture 16"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8" name="Rectangle 17"/>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83F451F-F8CA-B44D-BDAD-E5DF1BF814D2}" type="datetimeFigureOut">
              <a:rPr lang="en-US" smtClean="0"/>
              <a:t>11/13/21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1105292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2" name="Picture 11" descr="HD-ShadowShort.png"/>
          <p:cNvPicPr>
            <a:picLocks noChangeAspect="1"/>
          </p:cNvPicPr>
          <p:nvPr/>
        </p:nvPicPr>
        <p:blipFill rotWithShape="1">
          <a:blip r:embed="rId2">
            <a:extLst>
              <a:ext uri="{28A0092B-C50C-407E-A947-70E740481C1C}">
                <a14:useLocalDpi xmlns:a14="http://schemas.microsoft.com/office/drawing/2010/main" val="0"/>
              </a:ext>
            </a:extLst>
          </a:blip>
          <a:srcRect r="9871"/>
          <a:stretch/>
        </p:blipFill>
        <p:spPr>
          <a:xfrm>
            <a:off x="7717217" y="1973262"/>
            <a:ext cx="1444752" cy="144270"/>
          </a:xfrm>
          <a:prstGeom prst="rect">
            <a:avLst/>
          </a:prstGeom>
        </p:spPr>
      </p:pic>
      <p:sp>
        <p:nvSpPr>
          <p:cNvPr id="14" name="Rectangle 13"/>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83F451F-F8CA-B44D-BDAD-E5DF1BF814D2}" type="datetimeFigureOut">
              <a:rPr lang="en-US" smtClean="0"/>
              <a:t>11/13/21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914442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7"/>
            <a:ext cx="6896534"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3514385" y="2336874"/>
            <a:ext cx="3913788"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3401" y="2336873"/>
            <a:ext cx="2796240"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3F451F-F8CA-B44D-BDAD-E5DF1BF814D2}" type="datetimeFigureOut">
              <a:rPr lang="en-US" smtClean="0"/>
              <a:t>11/13/21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16349934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10956" y="2336874"/>
            <a:ext cx="3917217"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531638" y="2336874"/>
            <a:ext cx="2798487"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83F451F-F8CA-B44D-BDAD-E5DF1BF814D2}" type="datetimeFigureOut">
              <a:rPr lang="en-US" smtClean="0"/>
              <a:t>11/13/21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483445-54C4-594C-9952-F450F72FD5BA}" type="slidenum">
              <a:rPr lang="en-US" smtClean="0"/>
              <a:t>‹#›</a:t>
            </a:fld>
            <a:endParaRPr lang="en-US"/>
          </a:p>
        </p:txBody>
      </p:sp>
    </p:spTree>
    <p:extLst>
      <p:ext uri="{BB962C8B-B14F-4D97-AF65-F5344CB8AC3E}">
        <p14:creationId xmlns:p14="http://schemas.microsoft.com/office/powerpoint/2010/main" val="133326788"/>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pic>
        <p:nvPicPr>
          <p:cNvPr id="1027" name="Picture 3" descr="C:\Users\James\Desktop\msft\Berlin\build Assets\hashOverlaySD-FullResolve.png"/>
          <p:cNvPicPr>
            <a:picLocks noChangeAspect="1" noChangeArrowheads="1"/>
          </p:cNvPicPr>
          <p:nvPr/>
        </p:nvPicPr>
        <p:blipFill>
          <a:blip r:embed="rId19">
            <a:alphaModFix amt="10000"/>
            <a:extLst>
              <a:ext uri="{28A0092B-C50C-407E-A947-70E740481C1C}">
                <a14:useLocalDpi xmlns:a14="http://schemas.microsoft.com/office/drawing/2010/main" val="0"/>
              </a:ext>
            </a:extLst>
          </a:blip>
          <a:srcRect/>
          <a:stretch>
            <a:fillRect/>
          </a:stretch>
        </p:blipFill>
        <p:spPr bwMode="auto">
          <a:xfrm>
            <a:off x="0" y="1"/>
            <a:ext cx="9144000" cy="6858000"/>
          </a:xfrm>
          <a:prstGeom prst="rect">
            <a:avLst/>
          </a:prstGeom>
          <a:extLst>
            <a:ext uri="{909E8E84-426E-40dd-AFC4-6F175D3DCCD1}">
              <a14:hiddenFill xmlns="" xmlns:a14="http://schemas.microsoft.com/office/drawing/2010/main">
                <a:solidFill>
                  <a:srgbClr val="FFFFFF"/>
                </a:solidFill>
              </a14:hiddenFill>
            </a:ext>
          </a:extLst>
        </p:spPr>
      </p:pic>
      <p:sp>
        <p:nvSpPr>
          <p:cNvPr id="2" name="Title Placeholder 1"/>
          <p:cNvSpPr>
            <a:spLocks noGrp="1"/>
          </p:cNvSpPr>
          <p:nvPr>
            <p:ph type="title"/>
          </p:nvPr>
        </p:nvSpPr>
        <p:spPr>
          <a:xfrm>
            <a:off x="531639" y="753228"/>
            <a:ext cx="6896534"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3400" y="2336873"/>
            <a:ext cx="6887389"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67881" y="5936188"/>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83F451F-F8CA-B44D-BDAD-E5DF1BF814D2}" type="datetimeFigureOut">
              <a:rPr lang="en-US" smtClean="0"/>
              <a:t>11/13/21</a:t>
            </a:fld>
            <a:endParaRPr lang="en-US"/>
          </a:p>
        </p:txBody>
      </p:sp>
      <p:sp>
        <p:nvSpPr>
          <p:cNvPr id="5" name="Footer Placeholder 4"/>
          <p:cNvSpPr>
            <a:spLocks noGrp="1"/>
          </p:cNvSpPr>
          <p:nvPr>
            <p:ph type="ftr" sz="quarter" idx="3"/>
          </p:nvPr>
        </p:nvSpPr>
        <p:spPr>
          <a:xfrm>
            <a:off x="533400" y="5936189"/>
            <a:ext cx="4834673"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48600" y="753228"/>
            <a:ext cx="1157674"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DD483445-54C4-594C-9952-F450F72FD5BA}" type="slidenum">
              <a:rPr lang="en-US" smtClean="0"/>
              <a:t>‹#›</a:t>
            </a:fld>
            <a:endParaRPr lang="en-US"/>
          </a:p>
        </p:txBody>
      </p:sp>
      <p:pic>
        <p:nvPicPr>
          <p:cNvPr id="7" name="Picture 6">
            <a:extLst>
              <a:ext uri="{FF2B5EF4-FFF2-40B4-BE49-F238E27FC236}">
                <a16:creationId xmlns:a16="http://schemas.microsoft.com/office/drawing/2014/main" xmlns="" id="{E2781A34-DC44-4FF6-AF9E-496FCDAD182B}"/>
              </a:ext>
            </a:extLst>
          </p:cNvPr>
          <p:cNvPicPr>
            <a:picLocks noChangeAspect="1"/>
          </p:cNvPicPr>
          <p:nvPr userDrawn="1"/>
        </p:nvPicPr>
        <p:blipFill>
          <a:blip r:embed="rId20"/>
          <a:stretch>
            <a:fillRect/>
          </a:stretch>
        </p:blipFill>
        <p:spPr>
          <a:xfrm>
            <a:off x="7634555" y="6512639"/>
            <a:ext cx="1371719" cy="225572"/>
          </a:xfrm>
          <a:prstGeom prst="rect">
            <a:avLst/>
          </a:prstGeom>
        </p:spPr>
      </p:pic>
    </p:spTree>
    <p:extLst>
      <p:ext uri="{BB962C8B-B14F-4D97-AF65-F5344CB8AC3E}">
        <p14:creationId xmlns:p14="http://schemas.microsoft.com/office/powerpoint/2010/main" val="80405809"/>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jpeg"/><Relationship Id="rId6"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www.youtube.com/watch?v=dnRxQ3dcaQk"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1" Type="http://schemas.microsoft.com/office/2007/relationships/media" Target="../media/media1.mp4"/><Relationship Id="rId2"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Predicting</a:t>
            </a:r>
          </a:p>
        </p:txBody>
      </p:sp>
    </p:spTree>
    <p:extLst>
      <p:ext uri="{BB962C8B-B14F-4D97-AF65-F5344CB8AC3E}">
        <p14:creationId xmlns:p14="http://schemas.microsoft.com/office/powerpoint/2010/main" val="462866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Prediction Additional Guidance</a:t>
            </a:r>
          </a:p>
        </p:txBody>
      </p:sp>
      <p:sp>
        <p:nvSpPr>
          <p:cNvPr id="3" name="Content Placeholder 2"/>
          <p:cNvSpPr>
            <a:spLocks noGrp="1"/>
          </p:cNvSpPr>
          <p:nvPr>
            <p:ph idx="1"/>
          </p:nvPr>
        </p:nvSpPr>
        <p:spPr>
          <a:xfrm>
            <a:off x="130629" y="2068286"/>
            <a:ext cx="8937171" cy="4680857"/>
          </a:xfrm>
        </p:spPr>
        <p:txBody>
          <a:bodyPr>
            <a:normAutofit lnSpcReduction="10000"/>
          </a:bodyPr>
          <a:lstStyle/>
          <a:p>
            <a:pPr>
              <a:lnSpc>
                <a:spcPct val="150000"/>
              </a:lnSpc>
            </a:pPr>
            <a:r>
              <a:rPr lang="en-US" dirty="0">
                <a:solidFill>
                  <a:schemeClr val="bg1"/>
                </a:solidFill>
              </a:rPr>
              <a:t>Inference vs. Prediction</a:t>
            </a:r>
          </a:p>
          <a:p>
            <a:pPr lvl="1">
              <a:lnSpc>
                <a:spcPct val="150000"/>
              </a:lnSpc>
            </a:pPr>
            <a:r>
              <a:rPr lang="en-US" dirty="0">
                <a:solidFill>
                  <a:schemeClr val="bg1"/>
                </a:solidFill>
              </a:rPr>
              <a:t>Inference is happening right now, but a prediction is about something that will happen in the future. </a:t>
            </a:r>
          </a:p>
          <a:p>
            <a:pPr>
              <a:lnSpc>
                <a:spcPct val="150000"/>
              </a:lnSpc>
            </a:pPr>
            <a:r>
              <a:rPr lang="en-US" dirty="0">
                <a:solidFill>
                  <a:schemeClr val="bg1"/>
                </a:solidFill>
              </a:rPr>
              <a:t>The text type will dictate what you predict</a:t>
            </a:r>
          </a:p>
          <a:p>
            <a:pPr lvl="1">
              <a:lnSpc>
                <a:spcPct val="150000"/>
              </a:lnSpc>
            </a:pPr>
            <a:r>
              <a:rPr lang="en-US" dirty="0">
                <a:solidFill>
                  <a:schemeClr val="bg1"/>
                </a:solidFill>
              </a:rPr>
              <a:t>Narrative text? Predict what happens next. </a:t>
            </a:r>
          </a:p>
          <a:p>
            <a:pPr lvl="1">
              <a:lnSpc>
                <a:spcPct val="150000"/>
              </a:lnSpc>
            </a:pPr>
            <a:r>
              <a:rPr lang="en-US" dirty="0">
                <a:solidFill>
                  <a:schemeClr val="bg1"/>
                </a:solidFill>
              </a:rPr>
              <a:t>Expository text? Predict what the text will be about next. </a:t>
            </a:r>
          </a:p>
          <a:p>
            <a:pPr lvl="1">
              <a:lnSpc>
                <a:spcPct val="150000"/>
              </a:lnSpc>
            </a:pPr>
            <a:r>
              <a:rPr lang="en-US" dirty="0">
                <a:solidFill>
                  <a:schemeClr val="bg1"/>
                </a:solidFill>
              </a:rPr>
              <a:t>Current event?  Predict how this will impact society in the future.  </a:t>
            </a:r>
          </a:p>
          <a:p>
            <a:pPr lvl="1">
              <a:lnSpc>
                <a:spcPct val="150000"/>
              </a:lnSpc>
            </a:pPr>
            <a:r>
              <a:rPr lang="en-US" dirty="0">
                <a:solidFill>
                  <a:schemeClr val="bg1"/>
                </a:solidFill>
              </a:rPr>
              <a:t>Historical event? Predict how it impacted society in the immediate future, from when the text was written. </a:t>
            </a:r>
          </a:p>
        </p:txBody>
      </p:sp>
    </p:spTree>
    <p:extLst>
      <p:ext uri="{BB962C8B-B14F-4D97-AF65-F5344CB8AC3E}">
        <p14:creationId xmlns:p14="http://schemas.microsoft.com/office/powerpoint/2010/main" val="1823600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7" name="Picture 5" descr="State of California: Department of Education">
            <a:extLst>
              <a:ext uri="{FF2B5EF4-FFF2-40B4-BE49-F238E27FC236}">
                <a16:creationId xmlns:a16="http://schemas.microsoft.com/office/drawing/2014/main" xmlns="" id="{C39DEAB9-39B0-7242-967C-B468ED18FF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1723" y="1227520"/>
            <a:ext cx="1451372" cy="1531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78" name="Picture 9" descr="Napa County Office of Education">
            <a:extLst>
              <a:ext uri="{FF2B5EF4-FFF2-40B4-BE49-F238E27FC236}">
                <a16:creationId xmlns:a16="http://schemas.microsoft.com/office/drawing/2014/main" xmlns="" id="{3F197C16-5FC1-F947-A78B-CC44A8D34C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9089" y="3139664"/>
            <a:ext cx="1818085" cy="1574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79" name="Picture 11" descr="CALI Reads: California Adolescent Literacy Initiative">
            <a:extLst>
              <a:ext uri="{FF2B5EF4-FFF2-40B4-BE49-F238E27FC236}">
                <a16:creationId xmlns:a16="http://schemas.microsoft.com/office/drawing/2014/main" xmlns="" id="{0E8D410E-C5F3-E94E-9EC3-E71494919F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35892" y="3249201"/>
            <a:ext cx="1828800"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80" name="Picture 13" descr="IDEAs that Work: U.S. Office of Special Education Programs">
            <a:extLst>
              <a:ext uri="{FF2B5EF4-FFF2-40B4-BE49-F238E27FC236}">
                <a16:creationId xmlns:a16="http://schemas.microsoft.com/office/drawing/2014/main" xmlns="" id="{6A8E1EA1-113A-F246-840C-4144648AB5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15651" y="1237045"/>
            <a:ext cx="1816894" cy="152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xmlns="" id="{A99C2EF0-EAEC-4475-AEB6-49F6FCDE9225}"/>
              </a:ext>
            </a:extLst>
          </p:cNvPr>
          <p:cNvSpPr>
            <a:spLocks noGrp="1"/>
          </p:cNvSpPr>
          <p:nvPr>
            <p:ph type="ctrTitle"/>
          </p:nvPr>
        </p:nvSpPr>
        <p:spPr>
          <a:xfrm>
            <a:off x="1273825" y="4946925"/>
            <a:ext cx="6858000" cy="6740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l">
              <a:buFont typeface="Wingdings 3" pitchFamily="2" charset="2"/>
            </a:pPr>
            <a:r>
              <a:rPr lang="en-US" sz="1050" dirty="0">
                <a:latin typeface="Arial" panose="020B0604020202020204" pitchFamily="34" charset="0"/>
                <a:ea typeface="+mn-ea"/>
                <a:cs typeface="Arial" panose="020B0604020202020204" pitchFamily="34" charset="0"/>
              </a:rPr>
              <a:t>The contents of this presentation were developed under a State Personnel Development Grant (</a:t>
            </a:r>
            <a:r>
              <a:rPr lang="en-US" sz="1050" dirty="0" err="1">
                <a:latin typeface="Arial" panose="020B0604020202020204" pitchFamily="34" charset="0"/>
                <a:ea typeface="+mn-ea"/>
                <a:cs typeface="Arial" panose="020B0604020202020204" pitchFamily="34" charset="0"/>
              </a:rPr>
              <a:t>SPDG</a:t>
            </a:r>
            <a:r>
              <a:rPr lang="en-US" sz="1050" dirty="0">
                <a:latin typeface="Arial" panose="020B0604020202020204" pitchFamily="34" charset="0"/>
                <a:ea typeface="+mn-ea"/>
                <a:cs typeface="Arial" panose="020B0604020202020204" pitchFamily="34" charset="0"/>
              </a:rPr>
              <a:t>) from the US Department of Education (CALI/Award #H323A170011), Project Officer, Latisha.Putney@ed.gov. However, the contents of this presentation do not necessarily represent the policy of the US Department of Education and no assumption of endorsement by the Federal government should be made.</a:t>
            </a:r>
          </a:p>
        </p:txBody>
      </p:sp>
    </p:spTree>
    <p:extLst>
      <p:ext uri="{BB962C8B-B14F-4D97-AF65-F5344CB8AC3E}">
        <p14:creationId xmlns:p14="http://schemas.microsoft.com/office/powerpoint/2010/main" val="1495760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a:t>prediction</a:t>
            </a:r>
            <a:br>
              <a:rPr lang="en-US" dirty="0"/>
            </a:br>
            <a:r>
              <a:rPr lang="en-US" dirty="0"/>
              <a:t>to predict</a:t>
            </a:r>
            <a:endParaRPr lang="en-US" dirty="0">
              <a:solidFill>
                <a:srgbClr val="FFC000"/>
              </a:solidFill>
            </a:endParaRPr>
          </a:p>
        </p:txBody>
      </p:sp>
      <p:sp>
        <p:nvSpPr>
          <p:cNvPr id="3" name="Content Placeholder 2"/>
          <p:cNvSpPr>
            <a:spLocks noGrp="1"/>
          </p:cNvSpPr>
          <p:nvPr>
            <p:ph idx="1"/>
          </p:nvPr>
        </p:nvSpPr>
        <p:spPr>
          <a:xfrm>
            <a:off x="-174170" y="2209800"/>
            <a:ext cx="8599714" cy="4539343"/>
          </a:xfrm>
        </p:spPr>
        <p:txBody>
          <a:bodyPr>
            <a:normAutofit lnSpcReduction="10000"/>
          </a:bodyPr>
          <a:lstStyle/>
          <a:p>
            <a:pPr marL="0" indent="0" algn="ctr">
              <a:lnSpc>
                <a:spcPct val="150000"/>
              </a:lnSpc>
              <a:buNone/>
            </a:pPr>
            <a:r>
              <a:rPr lang="en-US" dirty="0">
                <a:solidFill>
                  <a:schemeClr val="bg1"/>
                </a:solidFill>
              </a:rPr>
              <a:t>predict the outcome</a:t>
            </a:r>
          </a:p>
          <a:p>
            <a:pPr marL="0" indent="0" algn="ctr">
              <a:lnSpc>
                <a:spcPct val="150000"/>
              </a:lnSpc>
              <a:buNone/>
            </a:pPr>
            <a:r>
              <a:rPr lang="en-US" dirty="0">
                <a:solidFill>
                  <a:schemeClr val="bg1"/>
                </a:solidFill>
              </a:rPr>
              <a:t>predict the future</a:t>
            </a:r>
          </a:p>
          <a:p>
            <a:pPr marL="0" indent="0" algn="ctr">
              <a:lnSpc>
                <a:spcPct val="150000"/>
              </a:lnSpc>
              <a:buNone/>
            </a:pPr>
            <a:r>
              <a:rPr lang="en-US" dirty="0">
                <a:solidFill>
                  <a:schemeClr val="bg1"/>
                </a:solidFill>
              </a:rPr>
              <a:t>predict the effect</a:t>
            </a:r>
          </a:p>
          <a:p>
            <a:pPr marL="0" indent="0" algn="ctr">
              <a:lnSpc>
                <a:spcPct val="150000"/>
              </a:lnSpc>
              <a:buNone/>
            </a:pPr>
            <a:r>
              <a:rPr lang="en-US" dirty="0">
                <a:solidFill>
                  <a:schemeClr val="bg1"/>
                </a:solidFill>
              </a:rPr>
              <a:t>able to predict</a:t>
            </a:r>
          </a:p>
          <a:p>
            <a:pPr marL="0" indent="0" algn="ctr">
              <a:lnSpc>
                <a:spcPct val="150000"/>
              </a:lnSpc>
              <a:buNone/>
            </a:pPr>
            <a:r>
              <a:rPr lang="en-US" dirty="0">
                <a:solidFill>
                  <a:schemeClr val="bg1"/>
                </a:solidFill>
              </a:rPr>
              <a:t>difficult to predict</a:t>
            </a:r>
          </a:p>
          <a:p>
            <a:pPr marL="0" indent="0" algn="ctr">
              <a:lnSpc>
                <a:spcPct val="150000"/>
              </a:lnSpc>
              <a:buNone/>
            </a:pPr>
            <a:r>
              <a:rPr lang="en-US" dirty="0">
                <a:solidFill>
                  <a:schemeClr val="bg1"/>
                </a:solidFill>
              </a:rPr>
              <a:t>make a prediction </a:t>
            </a:r>
          </a:p>
          <a:p>
            <a:pPr marL="0" indent="0" algn="ctr">
              <a:lnSpc>
                <a:spcPct val="150000"/>
              </a:lnSpc>
              <a:buNone/>
            </a:pPr>
            <a:r>
              <a:rPr lang="en-US" dirty="0">
                <a:solidFill>
                  <a:schemeClr val="bg1"/>
                </a:solidFill>
              </a:rPr>
              <a:t>accurate prediction</a:t>
            </a:r>
          </a:p>
          <a:p>
            <a:endParaRPr lang="en-US" dirty="0"/>
          </a:p>
        </p:txBody>
      </p:sp>
    </p:spTree>
    <p:extLst>
      <p:ext uri="{BB962C8B-B14F-4D97-AF65-F5344CB8AC3E}">
        <p14:creationId xmlns:p14="http://schemas.microsoft.com/office/powerpoint/2010/main" val="246783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Rate your Knowledge</a:t>
            </a:r>
          </a:p>
        </p:txBody>
      </p:sp>
      <p:sp>
        <p:nvSpPr>
          <p:cNvPr id="3" name="Content Placeholder 2"/>
          <p:cNvSpPr>
            <a:spLocks noGrp="1"/>
          </p:cNvSpPr>
          <p:nvPr>
            <p:ph idx="1"/>
          </p:nvPr>
        </p:nvSpPr>
        <p:spPr/>
        <p:txBody>
          <a:bodyPr/>
          <a:lstStyle/>
          <a:p>
            <a:pPr marL="0" indent="0">
              <a:buNone/>
            </a:pPr>
            <a:r>
              <a:rPr lang="en-US" dirty="0">
                <a:solidFill>
                  <a:schemeClr val="bg1"/>
                </a:solidFill>
              </a:rPr>
              <a:t>1. I don’t know it.</a:t>
            </a:r>
          </a:p>
          <a:p>
            <a:pPr marL="0" indent="0">
              <a:buNone/>
            </a:pPr>
            <a:endParaRPr lang="en-US" dirty="0">
              <a:solidFill>
                <a:schemeClr val="bg1"/>
              </a:solidFill>
            </a:endParaRPr>
          </a:p>
          <a:p>
            <a:pPr marL="0" indent="0">
              <a:buNone/>
            </a:pPr>
            <a:r>
              <a:rPr lang="en-US" dirty="0">
                <a:solidFill>
                  <a:schemeClr val="bg1"/>
                </a:solidFill>
              </a:rPr>
              <a:t>2. I’ve heard it, but I don’t know the meaning.</a:t>
            </a:r>
          </a:p>
          <a:p>
            <a:pPr marL="0" indent="0">
              <a:buNone/>
            </a:pPr>
            <a:endParaRPr lang="en-US" dirty="0">
              <a:solidFill>
                <a:schemeClr val="bg1"/>
              </a:solidFill>
            </a:endParaRPr>
          </a:p>
          <a:p>
            <a:pPr marL="0" indent="0">
              <a:buNone/>
            </a:pPr>
            <a:r>
              <a:rPr lang="en-US" dirty="0">
                <a:solidFill>
                  <a:schemeClr val="bg1"/>
                </a:solidFill>
              </a:rPr>
              <a:t>3. I can use it in a sentence.</a:t>
            </a:r>
          </a:p>
          <a:p>
            <a:pPr marL="0" indent="0">
              <a:buNone/>
            </a:pPr>
            <a:endParaRPr lang="en-US" dirty="0">
              <a:solidFill>
                <a:schemeClr val="bg1"/>
              </a:solidFill>
            </a:endParaRPr>
          </a:p>
          <a:p>
            <a:pPr marL="0" indent="0">
              <a:buNone/>
            </a:pPr>
            <a:r>
              <a:rPr lang="en-US" dirty="0">
                <a:solidFill>
                  <a:schemeClr val="bg1"/>
                </a:solidFill>
              </a:rPr>
              <a:t>4.  I can teach it to the class.   </a:t>
            </a:r>
          </a:p>
          <a:p>
            <a:pPr marL="0" indent="0">
              <a:buNone/>
            </a:pPr>
            <a:endParaRPr lang="en-US" dirty="0"/>
          </a:p>
        </p:txBody>
      </p:sp>
    </p:spTree>
    <p:extLst>
      <p:ext uri="{BB962C8B-B14F-4D97-AF65-F5344CB8AC3E}">
        <p14:creationId xmlns:p14="http://schemas.microsoft.com/office/powerpoint/2010/main" val="1599966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a:t>
            </a:r>
          </a:p>
        </p:txBody>
      </p:sp>
      <p:sp>
        <p:nvSpPr>
          <p:cNvPr id="4" name="Content Placeholder 3"/>
          <p:cNvSpPr>
            <a:spLocks noGrp="1"/>
          </p:cNvSpPr>
          <p:nvPr>
            <p:ph idx="1"/>
          </p:nvPr>
        </p:nvSpPr>
        <p:spPr/>
        <p:txBody>
          <a:bodyPr>
            <a:normAutofit fontScale="92500" lnSpcReduction="20000"/>
          </a:bodyPr>
          <a:lstStyle/>
          <a:p>
            <a:pPr marL="0" indent="0">
              <a:lnSpc>
                <a:spcPct val="150000"/>
              </a:lnSpc>
              <a:buNone/>
            </a:pPr>
            <a:r>
              <a:rPr lang="en-US" sz="3600" dirty="0">
                <a:solidFill>
                  <a:schemeClr val="bg1"/>
                </a:solidFill>
              </a:rPr>
              <a:t>To predict is to say what you think will happen in the future usually based on facts and evidence.  To say (dict) something before (pre) it happens.</a:t>
            </a:r>
          </a:p>
          <a:p>
            <a:endParaRPr lang="en-US" dirty="0"/>
          </a:p>
        </p:txBody>
      </p:sp>
    </p:spTree>
    <p:extLst>
      <p:ext uri="{BB962C8B-B14F-4D97-AF65-F5344CB8AC3E}">
        <p14:creationId xmlns:p14="http://schemas.microsoft.com/office/powerpoint/2010/main" val="1005615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p>
        </p:txBody>
      </p:sp>
      <p:sp>
        <p:nvSpPr>
          <p:cNvPr id="3" name="Content Placeholder 2"/>
          <p:cNvSpPr>
            <a:spLocks noGrp="1"/>
          </p:cNvSpPr>
          <p:nvPr>
            <p:ph idx="1"/>
          </p:nvPr>
        </p:nvSpPr>
        <p:spPr>
          <a:xfrm>
            <a:off x="111152" y="2119158"/>
            <a:ext cx="6887389" cy="3599316"/>
          </a:xfrm>
        </p:spPr>
        <p:txBody>
          <a:bodyPr>
            <a:normAutofit/>
          </a:bodyPr>
          <a:lstStyle/>
          <a:p>
            <a:pPr marL="0" indent="0">
              <a:lnSpc>
                <a:spcPct val="150000"/>
              </a:lnSpc>
              <a:buNone/>
            </a:pPr>
            <a:r>
              <a:rPr lang="en-US" sz="3300" dirty="0">
                <a:solidFill>
                  <a:schemeClr val="bg1"/>
                </a:solidFill>
              </a:rPr>
              <a:t>It’s been hot, and the weatherman </a:t>
            </a:r>
            <a:r>
              <a:rPr lang="en-US" sz="3300" b="1" i="1" dirty="0">
                <a:solidFill>
                  <a:schemeClr val="bg1"/>
                </a:solidFill>
              </a:rPr>
              <a:t>predicts</a:t>
            </a:r>
            <a:r>
              <a:rPr lang="en-US" sz="3300" dirty="0">
                <a:solidFill>
                  <a:schemeClr val="bg1"/>
                </a:solidFill>
              </a:rPr>
              <a:t> it’s going to be 100 degrees this weekend!</a:t>
            </a:r>
          </a:p>
          <a:p>
            <a:pPr marL="0" indent="0">
              <a:buNone/>
            </a:pPr>
            <a:endParaRPr lang="en-US" sz="3300" dirty="0"/>
          </a:p>
          <a:p>
            <a:pPr marL="0" indent="0">
              <a:buNone/>
            </a:pPr>
            <a:endParaRPr lang="en-US" sz="4000" dirty="0"/>
          </a:p>
        </p:txBody>
      </p:sp>
      <p:pic>
        <p:nvPicPr>
          <p:cNvPr id="6" name="Picture 5" descr="Television weatherman"/>
          <p:cNvPicPr>
            <a:picLocks noChangeAspect="1"/>
          </p:cNvPicPr>
          <p:nvPr/>
        </p:nvPicPr>
        <p:blipFill rotWithShape="1">
          <a:blip r:embed="rId3">
            <a:extLst>
              <a:ext uri="{28A0092B-C50C-407E-A947-70E740481C1C}">
                <a14:useLocalDpi xmlns:a14="http://schemas.microsoft.com/office/drawing/2010/main" val="0"/>
              </a:ext>
            </a:extLst>
          </a:blip>
          <a:srcRect r="46428"/>
          <a:stretch/>
        </p:blipFill>
        <p:spPr>
          <a:xfrm>
            <a:off x="5856514" y="3377978"/>
            <a:ext cx="3145971" cy="3305153"/>
          </a:xfrm>
          <a:prstGeom prst="rect">
            <a:avLst/>
          </a:prstGeom>
        </p:spPr>
      </p:pic>
    </p:spTree>
    <p:extLst>
      <p:ext uri="{BB962C8B-B14F-4D97-AF65-F5344CB8AC3E}">
        <p14:creationId xmlns:p14="http://schemas.microsoft.com/office/powerpoint/2010/main" val="677440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Metacognition Activity</a:t>
            </a:r>
            <a:br>
              <a:rPr lang="en-US" dirty="0"/>
            </a:br>
            <a:r>
              <a:rPr lang="en-US" dirty="0"/>
              <a:t>(thinking about how we think)</a:t>
            </a:r>
          </a:p>
        </p:txBody>
      </p:sp>
      <p:sp>
        <p:nvSpPr>
          <p:cNvPr id="3" name="Content Placeholder 2"/>
          <p:cNvSpPr>
            <a:spLocks noGrp="1"/>
          </p:cNvSpPr>
          <p:nvPr>
            <p:ph idx="1"/>
          </p:nvPr>
        </p:nvSpPr>
        <p:spPr>
          <a:xfrm>
            <a:off x="206829" y="2090057"/>
            <a:ext cx="8534399" cy="5290457"/>
          </a:xfrm>
        </p:spPr>
        <p:txBody>
          <a:bodyPr>
            <a:normAutofit/>
          </a:bodyPr>
          <a:lstStyle/>
          <a:p>
            <a:pPr marL="514350" indent="-514350">
              <a:lnSpc>
                <a:spcPct val="150000"/>
              </a:lnSpc>
              <a:buAutoNum type="arabicPeriod"/>
            </a:pPr>
            <a:r>
              <a:rPr lang="en-US" dirty="0">
                <a:solidFill>
                  <a:schemeClr val="bg1"/>
                </a:solidFill>
              </a:rPr>
              <a:t>Pass out “Thinking about HOW we THINK”</a:t>
            </a:r>
          </a:p>
          <a:p>
            <a:pPr marL="514350" indent="-514350">
              <a:lnSpc>
                <a:spcPct val="150000"/>
              </a:lnSpc>
              <a:buAutoNum type="arabicPeriod"/>
            </a:pPr>
            <a:r>
              <a:rPr lang="en-US" dirty="0">
                <a:solidFill>
                  <a:schemeClr val="bg1"/>
                </a:solidFill>
              </a:rPr>
              <a:t>Watch </a:t>
            </a:r>
            <a:r>
              <a:rPr lang="en-US" dirty="0">
                <a:solidFill>
                  <a:schemeClr val="bg1"/>
                </a:solidFill>
                <a:hlinkClick r:id="rId3"/>
              </a:rPr>
              <a:t>The Ladle Drops </a:t>
            </a:r>
            <a:r>
              <a:rPr lang="en-US" dirty="0">
                <a:solidFill>
                  <a:schemeClr val="bg1"/>
                </a:solidFill>
              </a:rPr>
              <a:t>(Next Slide) </a:t>
            </a:r>
          </a:p>
          <a:p>
            <a:pPr marL="971550" lvl="1" indent="-514350">
              <a:lnSpc>
                <a:spcPct val="150000"/>
              </a:lnSpc>
              <a:buFont typeface="+mj-lt"/>
              <a:buAutoNum type="alphaLcParenR"/>
            </a:pPr>
            <a:r>
              <a:rPr lang="en-US" dirty="0">
                <a:solidFill>
                  <a:schemeClr val="bg1"/>
                </a:solidFill>
              </a:rPr>
              <a:t>Stop the clip at 1:22</a:t>
            </a:r>
          </a:p>
          <a:p>
            <a:pPr marL="971550" lvl="1" indent="-514350">
              <a:lnSpc>
                <a:spcPct val="150000"/>
              </a:lnSpc>
              <a:buFont typeface="+mj-lt"/>
              <a:buAutoNum type="alphaLcParenR"/>
            </a:pPr>
            <a:r>
              <a:rPr lang="en-US" dirty="0">
                <a:solidFill>
                  <a:schemeClr val="bg1"/>
                </a:solidFill>
              </a:rPr>
              <a:t>Make a prediction on your paper about what will happen in the future.  Practice saying it in the frame. </a:t>
            </a:r>
          </a:p>
          <a:p>
            <a:pPr marL="971550" lvl="1" indent="-514350">
              <a:lnSpc>
                <a:spcPct val="150000"/>
              </a:lnSpc>
              <a:buFont typeface="+mj-lt"/>
              <a:buAutoNum type="alphaLcParenR"/>
            </a:pPr>
            <a:r>
              <a:rPr lang="en-US" dirty="0">
                <a:solidFill>
                  <a:schemeClr val="bg1"/>
                </a:solidFill>
              </a:rPr>
              <a:t>Think about </a:t>
            </a:r>
            <a:r>
              <a:rPr lang="en-US" b="1" i="1" dirty="0">
                <a:solidFill>
                  <a:schemeClr val="bg1"/>
                </a:solidFill>
              </a:rPr>
              <a:t>how</a:t>
            </a:r>
            <a:r>
              <a:rPr lang="en-US" dirty="0">
                <a:solidFill>
                  <a:schemeClr val="bg1"/>
                </a:solidFill>
              </a:rPr>
              <a:t> and </a:t>
            </a:r>
            <a:r>
              <a:rPr lang="en-US" b="1" i="1" dirty="0">
                <a:solidFill>
                  <a:schemeClr val="bg1"/>
                </a:solidFill>
              </a:rPr>
              <a:t>why</a:t>
            </a:r>
            <a:r>
              <a:rPr lang="en-US" dirty="0">
                <a:solidFill>
                  <a:schemeClr val="bg1"/>
                </a:solidFill>
              </a:rPr>
              <a:t> you came up with your prediction.  </a:t>
            </a:r>
          </a:p>
          <a:p>
            <a:pPr lvl="2">
              <a:lnSpc>
                <a:spcPct val="150000"/>
              </a:lnSpc>
            </a:pPr>
            <a:r>
              <a:rPr lang="en-US" dirty="0">
                <a:solidFill>
                  <a:schemeClr val="bg1"/>
                </a:solidFill>
              </a:rPr>
              <a:t>Did you need to understand what was happening in the clip? </a:t>
            </a:r>
          </a:p>
          <a:p>
            <a:pPr lvl="2">
              <a:lnSpc>
                <a:spcPct val="150000"/>
              </a:lnSpc>
            </a:pPr>
            <a:r>
              <a:rPr lang="en-US" dirty="0">
                <a:solidFill>
                  <a:schemeClr val="bg1"/>
                </a:solidFill>
              </a:rPr>
              <a:t>Did you have to make an inference about how people felt? </a:t>
            </a:r>
          </a:p>
        </p:txBody>
      </p:sp>
    </p:spTree>
    <p:extLst>
      <p:ext uri="{BB962C8B-B14F-4D97-AF65-F5344CB8AC3E}">
        <p14:creationId xmlns:p14="http://schemas.microsoft.com/office/powerpoint/2010/main" val="1033552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Ladle Drops</a:t>
            </a:r>
          </a:p>
        </p:txBody>
      </p:sp>
      <p:pic>
        <p:nvPicPr>
          <p:cNvPr id="4" name="Jurassic Park (9_10) Movie CLIP - Raptors in the Kitchen (1993) HD" descr="Scene from Jurassic Park when a ladle drops, attracting dinosaur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77875" y="2336800"/>
            <a:ext cx="6397625" cy="3598863"/>
          </a:xfrm>
        </p:spPr>
      </p:pic>
    </p:spTree>
    <p:extLst>
      <p:ext uri="{BB962C8B-B14F-4D97-AF65-F5344CB8AC3E}">
        <p14:creationId xmlns:p14="http://schemas.microsoft.com/office/powerpoint/2010/main" val="13807461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fullScrn="1">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Metacognition Activity</a:t>
            </a:r>
            <a:br>
              <a:rPr lang="en-US" dirty="0"/>
            </a:br>
            <a:endParaRPr lang="en-US" dirty="0"/>
          </a:p>
        </p:txBody>
      </p:sp>
      <p:sp>
        <p:nvSpPr>
          <p:cNvPr id="3" name="Content Placeholder 2"/>
          <p:cNvSpPr>
            <a:spLocks noGrp="1"/>
          </p:cNvSpPr>
          <p:nvPr>
            <p:ph idx="1"/>
          </p:nvPr>
        </p:nvSpPr>
        <p:spPr>
          <a:xfrm>
            <a:off x="206829" y="2090057"/>
            <a:ext cx="8534399" cy="5290457"/>
          </a:xfrm>
        </p:spPr>
        <p:txBody>
          <a:bodyPr>
            <a:normAutofit/>
          </a:bodyPr>
          <a:lstStyle/>
          <a:p>
            <a:pPr marL="514350" indent="-514350">
              <a:lnSpc>
                <a:spcPct val="150000"/>
              </a:lnSpc>
              <a:buAutoNum type="arabicPeriod"/>
            </a:pPr>
            <a:r>
              <a:rPr lang="en-US" dirty="0">
                <a:solidFill>
                  <a:schemeClr val="bg1"/>
                </a:solidFill>
              </a:rPr>
              <a:t>Share out predictions and thought processes. </a:t>
            </a:r>
          </a:p>
          <a:p>
            <a:pPr marL="514350" indent="-514350">
              <a:lnSpc>
                <a:spcPct val="150000"/>
              </a:lnSpc>
              <a:buAutoNum type="arabicPeriod"/>
            </a:pPr>
            <a:r>
              <a:rPr lang="en-US" dirty="0">
                <a:solidFill>
                  <a:schemeClr val="bg1"/>
                </a:solidFill>
              </a:rPr>
              <a:t>Watch remainder of clip.  </a:t>
            </a:r>
          </a:p>
          <a:p>
            <a:pPr lvl="1">
              <a:lnSpc>
                <a:spcPct val="150000"/>
              </a:lnSpc>
            </a:pPr>
            <a:r>
              <a:rPr lang="en-US" dirty="0">
                <a:solidFill>
                  <a:schemeClr val="bg1"/>
                </a:solidFill>
              </a:rPr>
              <a:t>Did it make it more enjoyable to watch with a prediction in mind?</a:t>
            </a:r>
          </a:p>
          <a:p>
            <a:pPr marL="514350" indent="-514350">
              <a:lnSpc>
                <a:spcPct val="150000"/>
              </a:lnSpc>
              <a:buAutoNum type="arabicPeriod"/>
            </a:pPr>
            <a:r>
              <a:rPr lang="en-US" dirty="0">
                <a:solidFill>
                  <a:schemeClr val="bg1"/>
                </a:solidFill>
              </a:rPr>
              <a:t>Did you predict accurately? </a:t>
            </a:r>
          </a:p>
          <a:p>
            <a:pPr lvl="1">
              <a:lnSpc>
                <a:spcPct val="150000"/>
              </a:lnSpc>
            </a:pPr>
            <a:r>
              <a:rPr lang="en-US" dirty="0">
                <a:solidFill>
                  <a:schemeClr val="bg1"/>
                </a:solidFill>
              </a:rPr>
              <a:t>Remember!  A good, strong prediction can still be inaccurate. </a:t>
            </a:r>
          </a:p>
          <a:p>
            <a:pPr marL="0" indent="0">
              <a:buNone/>
            </a:pPr>
            <a:endParaRPr lang="en-US" dirty="0">
              <a:solidFill>
                <a:schemeClr val="bg1"/>
              </a:solidFill>
            </a:endParaRPr>
          </a:p>
        </p:txBody>
      </p:sp>
    </p:spTree>
    <p:extLst>
      <p:ext uri="{BB962C8B-B14F-4D97-AF65-F5344CB8AC3E}">
        <p14:creationId xmlns:p14="http://schemas.microsoft.com/office/powerpoint/2010/main" val="847668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229" y="712107"/>
            <a:ext cx="6896534" cy="1080938"/>
          </a:xfrm>
        </p:spPr>
        <p:txBody>
          <a:bodyPr>
            <a:normAutofit/>
          </a:bodyPr>
          <a:lstStyle/>
          <a:p>
            <a:pPr algn="l"/>
            <a:r>
              <a:rPr lang="en-US" dirty="0"/>
              <a:t>Guiding questions to think about</a:t>
            </a:r>
            <a:br>
              <a:rPr lang="en-US" dirty="0"/>
            </a:br>
            <a:r>
              <a:rPr lang="en-US" dirty="0"/>
              <a:t>how you think:</a:t>
            </a:r>
          </a:p>
        </p:txBody>
      </p:sp>
      <p:sp>
        <p:nvSpPr>
          <p:cNvPr id="3" name="Content Placeholder 2"/>
          <p:cNvSpPr>
            <a:spLocks noGrp="1"/>
          </p:cNvSpPr>
          <p:nvPr>
            <p:ph idx="1"/>
          </p:nvPr>
        </p:nvSpPr>
        <p:spPr>
          <a:xfrm>
            <a:off x="359229" y="2286000"/>
            <a:ext cx="7794171" cy="4223657"/>
          </a:xfrm>
        </p:spPr>
        <p:txBody>
          <a:bodyPr>
            <a:normAutofit fontScale="92500" lnSpcReduction="10000"/>
          </a:bodyPr>
          <a:lstStyle/>
          <a:p>
            <a:r>
              <a:rPr lang="en-US" dirty="0">
                <a:solidFill>
                  <a:schemeClr val="bg1"/>
                </a:solidFill>
              </a:rPr>
              <a:t>What is your prior knowledge? (</a:t>
            </a:r>
            <a:r>
              <a:rPr lang="en-US" dirty="0" smtClean="0">
                <a:solidFill>
                  <a:schemeClr val="bg1"/>
                </a:solidFill>
              </a:rPr>
              <a:t>dinosaurs, plots </a:t>
            </a:r>
            <a:r>
              <a:rPr lang="en-US" dirty="0">
                <a:solidFill>
                  <a:schemeClr val="bg1"/>
                </a:solidFill>
              </a:rPr>
              <a:t>of </a:t>
            </a:r>
            <a:r>
              <a:rPr lang="en-US" dirty="0" smtClean="0">
                <a:solidFill>
                  <a:schemeClr val="bg1"/>
                </a:solidFill>
              </a:rPr>
              <a:t>movies, </a:t>
            </a:r>
            <a:r>
              <a:rPr lang="en-US" dirty="0">
                <a:solidFill>
                  <a:schemeClr val="bg1"/>
                </a:solidFill>
              </a:rPr>
              <a:t>genres, music, characters)</a:t>
            </a:r>
          </a:p>
          <a:p>
            <a:endParaRPr lang="en-US" dirty="0">
              <a:solidFill>
                <a:schemeClr val="bg1"/>
              </a:solidFill>
            </a:endParaRPr>
          </a:p>
          <a:p>
            <a:r>
              <a:rPr lang="en-US" dirty="0">
                <a:solidFill>
                  <a:schemeClr val="bg1"/>
                </a:solidFill>
              </a:rPr>
              <a:t>Does prior knowledge affect the type of prediction you make?  </a:t>
            </a:r>
          </a:p>
          <a:p>
            <a:endParaRPr lang="en-US" dirty="0">
              <a:solidFill>
                <a:schemeClr val="bg1"/>
              </a:solidFill>
            </a:endParaRPr>
          </a:p>
          <a:p>
            <a:r>
              <a:rPr lang="en-US" dirty="0">
                <a:solidFill>
                  <a:schemeClr val="bg1"/>
                </a:solidFill>
              </a:rPr>
              <a:t>Should you base it only on prior knowledge?  For example,  “I have seen a friendly dinosaur in a </a:t>
            </a:r>
            <a:r>
              <a:rPr lang="en-US" dirty="0" err="1" smtClean="0">
                <a:solidFill>
                  <a:schemeClr val="bg1"/>
                </a:solidFill>
              </a:rPr>
              <a:t>tv</a:t>
            </a:r>
            <a:r>
              <a:rPr lang="en-US" dirty="0" smtClean="0">
                <a:solidFill>
                  <a:schemeClr val="bg1"/>
                </a:solidFill>
              </a:rPr>
              <a:t> show, </a:t>
            </a:r>
            <a:r>
              <a:rPr lang="en-US" dirty="0">
                <a:solidFill>
                  <a:schemeClr val="bg1"/>
                </a:solidFill>
              </a:rPr>
              <a:t>so I predict this dinosaur is going to see the kids and try to raise them as its own.”</a:t>
            </a:r>
          </a:p>
          <a:p>
            <a:endParaRPr lang="en-US" dirty="0">
              <a:solidFill>
                <a:schemeClr val="bg1"/>
              </a:solidFill>
            </a:endParaRPr>
          </a:p>
          <a:p>
            <a:r>
              <a:rPr lang="en-US" dirty="0">
                <a:solidFill>
                  <a:schemeClr val="bg1"/>
                </a:solidFill>
              </a:rPr>
              <a:t>Is that a strong prediction?  Why or why not</a:t>
            </a:r>
            <a:r>
              <a:rPr lang="en-US" i="1" dirty="0">
                <a:solidFill>
                  <a:schemeClr val="bg1"/>
                </a:solidFill>
              </a:rPr>
              <a:t>?</a:t>
            </a:r>
          </a:p>
        </p:txBody>
      </p:sp>
    </p:spTree>
    <p:extLst>
      <p:ext uri="{BB962C8B-B14F-4D97-AF65-F5344CB8AC3E}">
        <p14:creationId xmlns:p14="http://schemas.microsoft.com/office/powerpoint/2010/main" val="492102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Berlin</Template>
  <TotalTime>402</TotalTime>
  <Words>814</Words>
  <Application>Microsoft Macintosh PowerPoint</Application>
  <PresentationFormat>On-screen Show (4:3)</PresentationFormat>
  <Paragraphs>82</Paragraphs>
  <Slides>11</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Trebuchet MS</vt:lpstr>
      <vt:lpstr>Wingdings 3</vt:lpstr>
      <vt:lpstr>Berlin</vt:lpstr>
      <vt:lpstr>Predicting</vt:lpstr>
      <vt:lpstr>prediction to predict</vt:lpstr>
      <vt:lpstr>Rate your Knowledge</vt:lpstr>
      <vt:lpstr>Definition</vt:lpstr>
      <vt:lpstr>Example </vt:lpstr>
      <vt:lpstr>Metacognition Activity (thinking about how we think)</vt:lpstr>
      <vt:lpstr>The Ladle Drops</vt:lpstr>
      <vt:lpstr>Metacognition Activity </vt:lpstr>
      <vt:lpstr>Guiding questions to think about how you think:</vt:lpstr>
      <vt:lpstr>Prediction Additional Guidance</vt:lpstr>
      <vt:lpstr>The contents of this presentation were developed under a State Personnel Development Grant (SPDG) from the US Department of Education (CALI/Award #H323A170011), Project Officer, Latisha.Putney@ed.gov. However, the contents of this presentation do not necessarily represent the policy of the US Department of Education and no assumption of endorsement by the Federal government should be made.</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dc:title>
  <dc:creator>Lindsay Young</dc:creator>
  <cp:lastModifiedBy>Young, Lindsay</cp:lastModifiedBy>
  <cp:revision>53</cp:revision>
  <dcterms:created xsi:type="dcterms:W3CDTF">2015-10-18T19:43:07Z</dcterms:created>
  <dcterms:modified xsi:type="dcterms:W3CDTF">2021-11-14T03:42:38Z</dcterms:modified>
</cp:coreProperties>
</file>

<file path=docProps/thumbnail.jpeg>
</file>